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3" r:id="rId4"/>
    <p:sldId id="265" r:id="rId5"/>
    <p:sldId id="264" r:id="rId6"/>
    <p:sldId id="267" r:id="rId7"/>
    <p:sldId id="269" r:id="rId8"/>
    <p:sldId id="268" r:id="rId9"/>
    <p:sldId id="266" r:id="rId10"/>
    <p:sldId id="260" r:id="rId11"/>
    <p:sldId id="270" r:id="rId12"/>
    <p:sldId id="271" r:id="rId13"/>
    <p:sldId id="272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325" r:id="rId26"/>
    <p:sldId id="338" r:id="rId27"/>
    <p:sldId id="286" r:id="rId28"/>
    <p:sldId id="287" r:id="rId29"/>
    <p:sldId id="288" r:id="rId30"/>
    <p:sldId id="289" r:id="rId31"/>
    <p:sldId id="290" r:id="rId32"/>
    <p:sldId id="291" r:id="rId33"/>
    <p:sldId id="294" r:id="rId34"/>
    <p:sldId id="295" r:id="rId35"/>
    <p:sldId id="296" r:id="rId36"/>
    <p:sldId id="339" r:id="rId37"/>
    <p:sldId id="297" r:id="rId38"/>
    <p:sldId id="332" r:id="rId39"/>
    <p:sldId id="333" r:id="rId40"/>
    <p:sldId id="298" r:id="rId41"/>
    <p:sldId id="340" r:id="rId42"/>
    <p:sldId id="301" r:id="rId43"/>
    <p:sldId id="334" r:id="rId44"/>
    <p:sldId id="335" r:id="rId45"/>
    <p:sldId id="336" r:id="rId46"/>
    <p:sldId id="337" r:id="rId47"/>
    <p:sldId id="299" r:id="rId48"/>
    <p:sldId id="300" r:id="rId49"/>
    <p:sldId id="302" r:id="rId50"/>
    <p:sldId id="303" r:id="rId51"/>
    <p:sldId id="304" r:id="rId52"/>
    <p:sldId id="306" r:id="rId53"/>
    <p:sldId id="307" r:id="rId54"/>
    <p:sldId id="331" r:id="rId55"/>
    <p:sldId id="341" r:id="rId56"/>
    <p:sldId id="308" r:id="rId57"/>
    <p:sldId id="309" r:id="rId58"/>
    <p:sldId id="348" r:id="rId59"/>
    <p:sldId id="310" r:id="rId60"/>
    <p:sldId id="311" r:id="rId61"/>
    <p:sldId id="312" r:id="rId62"/>
    <p:sldId id="313" r:id="rId63"/>
    <p:sldId id="342" r:id="rId64"/>
    <p:sldId id="343" r:id="rId65"/>
    <p:sldId id="314" r:id="rId66"/>
    <p:sldId id="315" r:id="rId67"/>
    <p:sldId id="316" r:id="rId68"/>
    <p:sldId id="317" r:id="rId69"/>
    <p:sldId id="318" r:id="rId70"/>
    <p:sldId id="319" r:id="rId71"/>
    <p:sldId id="345" r:id="rId72"/>
    <p:sldId id="346" r:id="rId73"/>
    <p:sldId id="347" r:id="rId74"/>
    <p:sldId id="258" r:id="rId75"/>
    <p:sldId id="259" r:id="rId76"/>
    <p:sldId id="257" r:id="rId77"/>
    <p:sldId id="344" r:id="rId78"/>
    <p:sldId id="321" r:id="rId79"/>
    <p:sldId id="322" r:id="rId80"/>
    <p:sldId id="273" r:id="rId8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99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printerSettings" Target="printerSettings/printerSettings1.bin"/><Relationship Id="rId83" Type="http://schemas.openxmlformats.org/officeDocument/2006/relationships/presProps" Target="presProps.xml"/><Relationship Id="rId84" Type="http://schemas.openxmlformats.org/officeDocument/2006/relationships/viewProps" Target="viewProps.xml"/><Relationship Id="rId85" Type="http://schemas.openxmlformats.org/officeDocument/2006/relationships/theme" Target="theme/theme1.xml"/><Relationship Id="rId86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6A130FB-4E88-4F8A-A300-03A6ADD00A91}" type="doc">
      <dgm:prSet loTypeId="urn:microsoft.com/office/officeart/2005/8/layout/venn1" loCatId="relationship" qsTypeId="urn:microsoft.com/office/officeart/2005/8/quickstyle/simple1" qsCatId="simple" csTypeId="urn:microsoft.com/office/officeart/2005/8/colors/colorful1#1" csCatId="colorful" phldr="1"/>
      <dgm:spPr/>
    </dgm:pt>
    <dgm:pt modelId="{AF28DAB9-8A3B-4643-A45F-040F63CD9419}">
      <dgm:prSet phldrT="[Texto]"/>
      <dgm:spPr/>
      <dgm:t>
        <a:bodyPr/>
        <a:lstStyle/>
        <a:p>
          <a:r>
            <a:rPr lang="en-US" dirty="0" err="1" smtClean="0"/>
            <a:t>Usuário</a:t>
          </a:r>
          <a:endParaRPr lang="en-US" dirty="0"/>
        </a:p>
      </dgm:t>
    </dgm:pt>
    <dgm:pt modelId="{AB43A357-0E0F-44CC-BFA0-7CA15292D27F}" type="parTrans" cxnId="{52BD49DD-C4DC-4479-B85F-0583CC866071}">
      <dgm:prSet/>
      <dgm:spPr/>
      <dgm:t>
        <a:bodyPr/>
        <a:lstStyle/>
        <a:p>
          <a:endParaRPr lang="en-US"/>
        </a:p>
      </dgm:t>
    </dgm:pt>
    <dgm:pt modelId="{E80E21C9-C4BE-4CC5-AA45-C3847AE29191}" type="sibTrans" cxnId="{52BD49DD-C4DC-4479-B85F-0583CC866071}">
      <dgm:prSet/>
      <dgm:spPr/>
      <dgm:t>
        <a:bodyPr/>
        <a:lstStyle/>
        <a:p>
          <a:endParaRPr lang="en-US"/>
        </a:p>
      </dgm:t>
    </dgm:pt>
    <dgm:pt modelId="{B4E60C8E-C4B6-48F9-B238-191A59BE0486}">
      <dgm:prSet phldrT="[Texto]"/>
      <dgm:spPr/>
      <dgm:t>
        <a:bodyPr/>
        <a:lstStyle/>
        <a:p>
          <a:r>
            <a:rPr lang="en-US" dirty="0" err="1" smtClean="0"/>
            <a:t>Conteúdo</a:t>
          </a:r>
          <a:endParaRPr lang="en-US" dirty="0"/>
        </a:p>
      </dgm:t>
    </dgm:pt>
    <dgm:pt modelId="{B89C23A3-0773-41D5-AACE-2D17512526EA}" type="parTrans" cxnId="{E18CE834-4B37-400A-AEC0-E689501D4168}">
      <dgm:prSet/>
      <dgm:spPr/>
      <dgm:t>
        <a:bodyPr/>
        <a:lstStyle/>
        <a:p>
          <a:endParaRPr lang="en-US"/>
        </a:p>
      </dgm:t>
    </dgm:pt>
    <dgm:pt modelId="{240CF620-D052-47CE-A495-7F5FAC4AE310}" type="sibTrans" cxnId="{E18CE834-4B37-400A-AEC0-E689501D4168}">
      <dgm:prSet/>
      <dgm:spPr/>
      <dgm:t>
        <a:bodyPr/>
        <a:lstStyle/>
        <a:p>
          <a:endParaRPr lang="en-US"/>
        </a:p>
      </dgm:t>
    </dgm:pt>
    <dgm:pt modelId="{28B773C9-FB17-4DB9-8681-180628B57FCD}">
      <dgm:prSet phldrT="[Texto]"/>
      <dgm:spPr/>
      <dgm:t>
        <a:bodyPr/>
        <a:lstStyle/>
        <a:p>
          <a:r>
            <a:rPr lang="en-US" dirty="0" err="1" smtClean="0"/>
            <a:t>Contexto</a:t>
          </a:r>
          <a:endParaRPr lang="en-US" dirty="0"/>
        </a:p>
      </dgm:t>
    </dgm:pt>
    <dgm:pt modelId="{244455F6-E296-426E-9912-C2B330782CF3}" type="parTrans" cxnId="{FB63D31F-9444-488C-9B15-C459829BD2F7}">
      <dgm:prSet/>
      <dgm:spPr/>
      <dgm:t>
        <a:bodyPr/>
        <a:lstStyle/>
        <a:p>
          <a:endParaRPr lang="en-US"/>
        </a:p>
      </dgm:t>
    </dgm:pt>
    <dgm:pt modelId="{EAF9A016-9FAB-42DB-B0B6-8E6B71D429FF}" type="sibTrans" cxnId="{FB63D31F-9444-488C-9B15-C459829BD2F7}">
      <dgm:prSet/>
      <dgm:spPr/>
      <dgm:t>
        <a:bodyPr/>
        <a:lstStyle/>
        <a:p>
          <a:endParaRPr lang="en-US"/>
        </a:p>
      </dgm:t>
    </dgm:pt>
    <dgm:pt modelId="{4DC8FA4C-3716-4C60-BA53-C31C4B187E5D}" type="pres">
      <dgm:prSet presAssocID="{C6A130FB-4E88-4F8A-A300-03A6ADD00A91}" presName="compositeShape" presStyleCnt="0">
        <dgm:presLayoutVars>
          <dgm:chMax val="7"/>
          <dgm:dir/>
          <dgm:resizeHandles val="exact"/>
        </dgm:presLayoutVars>
      </dgm:prSet>
      <dgm:spPr/>
    </dgm:pt>
    <dgm:pt modelId="{2FBD2ED9-F956-4BA3-88C5-AC6F30A2009D}" type="pres">
      <dgm:prSet presAssocID="{AF28DAB9-8A3B-4643-A45F-040F63CD9419}" presName="circ1" presStyleLbl="vennNode1" presStyleIdx="0" presStyleCnt="3"/>
      <dgm:spPr/>
      <dgm:t>
        <a:bodyPr/>
        <a:lstStyle/>
        <a:p>
          <a:endParaRPr lang="en-US"/>
        </a:p>
      </dgm:t>
    </dgm:pt>
    <dgm:pt modelId="{0F7D7899-45DC-4813-852F-AE0130BFD213}" type="pres">
      <dgm:prSet presAssocID="{AF28DAB9-8A3B-4643-A45F-040F63CD9419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856AF53-0E0F-43EE-9E4A-5B7CC356EDAB}" type="pres">
      <dgm:prSet presAssocID="{B4E60C8E-C4B6-48F9-B238-191A59BE0486}" presName="circ2" presStyleLbl="vennNode1" presStyleIdx="1" presStyleCnt="3"/>
      <dgm:spPr/>
      <dgm:t>
        <a:bodyPr/>
        <a:lstStyle/>
        <a:p>
          <a:endParaRPr lang="en-US"/>
        </a:p>
      </dgm:t>
    </dgm:pt>
    <dgm:pt modelId="{B71C2D00-FA4E-4F8B-8BF3-0C42618248D7}" type="pres">
      <dgm:prSet presAssocID="{B4E60C8E-C4B6-48F9-B238-191A59BE0486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221BBBD-DFEB-4894-9319-E0207BC78557}" type="pres">
      <dgm:prSet presAssocID="{28B773C9-FB17-4DB9-8681-180628B57FCD}" presName="circ3" presStyleLbl="vennNode1" presStyleIdx="2" presStyleCnt="3"/>
      <dgm:spPr/>
      <dgm:t>
        <a:bodyPr/>
        <a:lstStyle/>
        <a:p>
          <a:endParaRPr lang="en-US"/>
        </a:p>
      </dgm:t>
    </dgm:pt>
    <dgm:pt modelId="{942D573E-E8F8-4AC3-9ECD-5522DD26E36B}" type="pres">
      <dgm:prSet presAssocID="{28B773C9-FB17-4DB9-8681-180628B57FCD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A5CF66C-AF4C-4DA0-998B-C74519BF5696}" type="presOf" srcId="{B4E60C8E-C4B6-48F9-B238-191A59BE0486}" destId="{B71C2D00-FA4E-4F8B-8BF3-0C42618248D7}" srcOrd="1" destOrd="0" presId="urn:microsoft.com/office/officeart/2005/8/layout/venn1"/>
    <dgm:cxn modelId="{BAB556BF-700C-4711-9208-01E89F31B6FB}" type="presOf" srcId="{28B773C9-FB17-4DB9-8681-180628B57FCD}" destId="{942D573E-E8F8-4AC3-9ECD-5522DD26E36B}" srcOrd="1" destOrd="0" presId="urn:microsoft.com/office/officeart/2005/8/layout/venn1"/>
    <dgm:cxn modelId="{FB63D31F-9444-488C-9B15-C459829BD2F7}" srcId="{C6A130FB-4E88-4F8A-A300-03A6ADD00A91}" destId="{28B773C9-FB17-4DB9-8681-180628B57FCD}" srcOrd="2" destOrd="0" parTransId="{244455F6-E296-426E-9912-C2B330782CF3}" sibTransId="{EAF9A016-9FAB-42DB-B0B6-8E6B71D429FF}"/>
    <dgm:cxn modelId="{0BF86ACE-CD9B-4429-A7EA-38492EF75F4E}" type="presOf" srcId="{C6A130FB-4E88-4F8A-A300-03A6ADD00A91}" destId="{4DC8FA4C-3716-4C60-BA53-C31C4B187E5D}" srcOrd="0" destOrd="0" presId="urn:microsoft.com/office/officeart/2005/8/layout/venn1"/>
    <dgm:cxn modelId="{B3E41CCE-9433-41BC-AEFA-D14C6BBB5BC9}" type="presOf" srcId="{B4E60C8E-C4B6-48F9-B238-191A59BE0486}" destId="{9856AF53-0E0F-43EE-9E4A-5B7CC356EDAB}" srcOrd="0" destOrd="0" presId="urn:microsoft.com/office/officeart/2005/8/layout/venn1"/>
    <dgm:cxn modelId="{98FF4344-3670-47BD-AADC-F6236A9D5304}" type="presOf" srcId="{28B773C9-FB17-4DB9-8681-180628B57FCD}" destId="{2221BBBD-DFEB-4894-9319-E0207BC78557}" srcOrd="0" destOrd="0" presId="urn:microsoft.com/office/officeart/2005/8/layout/venn1"/>
    <dgm:cxn modelId="{52BD49DD-C4DC-4479-B85F-0583CC866071}" srcId="{C6A130FB-4E88-4F8A-A300-03A6ADD00A91}" destId="{AF28DAB9-8A3B-4643-A45F-040F63CD9419}" srcOrd="0" destOrd="0" parTransId="{AB43A357-0E0F-44CC-BFA0-7CA15292D27F}" sibTransId="{E80E21C9-C4BE-4CC5-AA45-C3847AE29191}"/>
    <dgm:cxn modelId="{E18CE834-4B37-400A-AEC0-E689501D4168}" srcId="{C6A130FB-4E88-4F8A-A300-03A6ADD00A91}" destId="{B4E60C8E-C4B6-48F9-B238-191A59BE0486}" srcOrd="1" destOrd="0" parTransId="{B89C23A3-0773-41D5-AACE-2D17512526EA}" sibTransId="{240CF620-D052-47CE-A495-7F5FAC4AE310}"/>
    <dgm:cxn modelId="{F47D3591-9792-4B5B-A747-75204CBE069B}" type="presOf" srcId="{AF28DAB9-8A3B-4643-A45F-040F63CD9419}" destId="{2FBD2ED9-F956-4BA3-88C5-AC6F30A2009D}" srcOrd="0" destOrd="0" presId="urn:microsoft.com/office/officeart/2005/8/layout/venn1"/>
    <dgm:cxn modelId="{9985B435-AA50-4374-BF07-05648E9A9D8B}" type="presOf" srcId="{AF28DAB9-8A3B-4643-A45F-040F63CD9419}" destId="{0F7D7899-45DC-4813-852F-AE0130BFD213}" srcOrd="1" destOrd="0" presId="urn:microsoft.com/office/officeart/2005/8/layout/venn1"/>
    <dgm:cxn modelId="{C53A069C-D6B5-4565-B2C6-C87123C8E07F}" type="presParOf" srcId="{4DC8FA4C-3716-4C60-BA53-C31C4B187E5D}" destId="{2FBD2ED9-F956-4BA3-88C5-AC6F30A2009D}" srcOrd="0" destOrd="0" presId="urn:microsoft.com/office/officeart/2005/8/layout/venn1"/>
    <dgm:cxn modelId="{5CE9BC4E-1837-46AD-AA4A-A75B3243B206}" type="presParOf" srcId="{4DC8FA4C-3716-4C60-BA53-C31C4B187E5D}" destId="{0F7D7899-45DC-4813-852F-AE0130BFD213}" srcOrd="1" destOrd="0" presId="urn:microsoft.com/office/officeart/2005/8/layout/venn1"/>
    <dgm:cxn modelId="{A1668895-CAE7-4130-91CD-ACE398E971D2}" type="presParOf" srcId="{4DC8FA4C-3716-4C60-BA53-C31C4B187E5D}" destId="{9856AF53-0E0F-43EE-9E4A-5B7CC356EDAB}" srcOrd="2" destOrd="0" presId="urn:microsoft.com/office/officeart/2005/8/layout/venn1"/>
    <dgm:cxn modelId="{32D876C6-83D7-4BA9-B975-2E5D86311ED0}" type="presParOf" srcId="{4DC8FA4C-3716-4C60-BA53-C31C4B187E5D}" destId="{B71C2D00-FA4E-4F8B-8BF3-0C42618248D7}" srcOrd="3" destOrd="0" presId="urn:microsoft.com/office/officeart/2005/8/layout/venn1"/>
    <dgm:cxn modelId="{32700B93-D3CE-48FE-B34A-1F987F700BB8}" type="presParOf" srcId="{4DC8FA4C-3716-4C60-BA53-C31C4B187E5D}" destId="{2221BBBD-DFEB-4894-9319-E0207BC78557}" srcOrd="4" destOrd="0" presId="urn:microsoft.com/office/officeart/2005/8/layout/venn1"/>
    <dgm:cxn modelId="{DB93AD26-93CC-4A5A-AF82-23B96DDE1FD0}" type="presParOf" srcId="{4DC8FA4C-3716-4C60-BA53-C31C4B187E5D}" destId="{942D573E-E8F8-4AC3-9ECD-5522DD26E36B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8F61BFC-83D4-4E01-856D-722926DD3849}" type="doc">
      <dgm:prSet loTypeId="urn:microsoft.com/office/officeart/2005/8/layout/radial3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ECA2C1E5-F017-40A0-8CA5-2B3E386E1914}">
      <dgm:prSet phldrT="[Texto]"/>
      <dgm:spPr/>
      <dgm:t>
        <a:bodyPr/>
        <a:lstStyle/>
        <a:p>
          <a:r>
            <a:rPr lang="en-US" dirty="0" err="1" smtClean="0"/>
            <a:t>Arquitetura</a:t>
          </a:r>
          <a:r>
            <a:rPr lang="en-US" dirty="0" smtClean="0"/>
            <a:t> </a:t>
          </a:r>
          <a:r>
            <a:rPr lang="en-US" dirty="0" err="1" smtClean="0"/>
            <a:t>da</a:t>
          </a:r>
          <a:r>
            <a:rPr lang="en-US" dirty="0" smtClean="0"/>
            <a:t> </a:t>
          </a:r>
          <a:r>
            <a:rPr lang="en-US" dirty="0" err="1" smtClean="0"/>
            <a:t>Informação</a:t>
          </a:r>
          <a:endParaRPr lang="en-US" dirty="0"/>
        </a:p>
      </dgm:t>
    </dgm:pt>
    <dgm:pt modelId="{8EF50D86-DABA-4EE2-8340-03C0C30DF28E}" type="parTrans" cxnId="{90DDC419-27FC-4D54-973E-77400865AB4A}">
      <dgm:prSet/>
      <dgm:spPr/>
      <dgm:t>
        <a:bodyPr/>
        <a:lstStyle/>
        <a:p>
          <a:endParaRPr lang="en-US"/>
        </a:p>
      </dgm:t>
    </dgm:pt>
    <dgm:pt modelId="{B7B788A0-84EB-44CB-ACB6-A7FD1D6A40C5}" type="sibTrans" cxnId="{90DDC419-27FC-4D54-973E-77400865AB4A}">
      <dgm:prSet/>
      <dgm:spPr/>
      <dgm:t>
        <a:bodyPr/>
        <a:lstStyle/>
        <a:p>
          <a:endParaRPr lang="en-US"/>
        </a:p>
      </dgm:t>
    </dgm:pt>
    <dgm:pt modelId="{6D8E0445-2A6E-43B3-AE71-18E173F7F2D9}">
      <dgm:prSet phldrT="[Texto]"/>
      <dgm:spPr/>
      <dgm:t>
        <a:bodyPr/>
        <a:lstStyle/>
        <a:p>
          <a:r>
            <a:rPr lang="en-US" dirty="0" err="1" smtClean="0"/>
            <a:t>Educação</a:t>
          </a:r>
          <a:endParaRPr lang="en-US" dirty="0"/>
        </a:p>
      </dgm:t>
    </dgm:pt>
    <dgm:pt modelId="{E595040E-CBF0-4171-8C3A-E3ED8C493B2A}" type="parTrans" cxnId="{7E310A8D-1EEC-48FD-8ED2-6D55F135B4A7}">
      <dgm:prSet/>
      <dgm:spPr/>
      <dgm:t>
        <a:bodyPr/>
        <a:lstStyle/>
        <a:p>
          <a:endParaRPr lang="en-US"/>
        </a:p>
      </dgm:t>
    </dgm:pt>
    <dgm:pt modelId="{889BED69-35B0-42BB-ACBC-6EA09F88C186}" type="sibTrans" cxnId="{7E310A8D-1EEC-48FD-8ED2-6D55F135B4A7}">
      <dgm:prSet/>
      <dgm:spPr/>
      <dgm:t>
        <a:bodyPr/>
        <a:lstStyle/>
        <a:p>
          <a:endParaRPr lang="en-US"/>
        </a:p>
      </dgm:t>
    </dgm:pt>
    <dgm:pt modelId="{AC8AA6D1-FDAC-4CCD-AE0B-274C5AF747C7}">
      <dgm:prSet phldrT="[Texto]"/>
      <dgm:spPr/>
      <dgm:t>
        <a:bodyPr/>
        <a:lstStyle/>
        <a:p>
          <a:r>
            <a:rPr lang="en-US" dirty="0" err="1" smtClean="0"/>
            <a:t>Enhenharia</a:t>
          </a:r>
          <a:r>
            <a:rPr lang="en-US" dirty="0" smtClean="0"/>
            <a:t> de Software</a:t>
          </a:r>
          <a:endParaRPr lang="en-US" dirty="0"/>
        </a:p>
      </dgm:t>
    </dgm:pt>
    <dgm:pt modelId="{4C2E102E-B903-4C1E-BA28-6DE5B518E479}" type="parTrans" cxnId="{EA59245E-412F-411B-82C3-134038AA52DA}">
      <dgm:prSet/>
      <dgm:spPr/>
      <dgm:t>
        <a:bodyPr/>
        <a:lstStyle/>
        <a:p>
          <a:endParaRPr lang="en-US"/>
        </a:p>
      </dgm:t>
    </dgm:pt>
    <dgm:pt modelId="{065FD4AA-09A7-4C52-ACE6-BFF7633FEA37}" type="sibTrans" cxnId="{EA59245E-412F-411B-82C3-134038AA52DA}">
      <dgm:prSet/>
      <dgm:spPr/>
      <dgm:t>
        <a:bodyPr/>
        <a:lstStyle/>
        <a:p>
          <a:endParaRPr lang="en-US"/>
        </a:p>
      </dgm:t>
    </dgm:pt>
    <dgm:pt modelId="{8676A7C7-6AA6-4C05-BB56-354C3DFD49BD}">
      <dgm:prSet phldrT="[Texto]"/>
      <dgm:spPr/>
      <dgm:t>
        <a:bodyPr/>
        <a:lstStyle/>
        <a:p>
          <a:r>
            <a:rPr lang="en-US" dirty="0" err="1" smtClean="0"/>
            <a:t>Psicologia</a:t>
          </a:r>
          <a:r>
            <a:rPr lang="en-US" dirty="0" smtClean="0"/>
            <a:t> </a:t>
          </a:r>
          <a:r>
            <a:rPr lang="en-US" dirty="0" err="1" smtClean="0"/>
            <a:t>Organizacional</a:t>
          </a:r>
          <a:endParaRPr lang="en-US" dirty="0"/>
        </a:p>
      </dgm:t>
    </dgm:pt>
    <dgm:pt modelId="{D437A6A6-66A5-4CE4-A4C0-8BC568F4BE2A}" type="parTrans" cxnId="{051540C3-61A5-4263-B725-5E863C245516}">
      <dgm:prSet/>
      <dgm:spPr/>
      <dgm:t>
        <a:bodyPr/>
        <a:lstStyle/>
        <a:p>
          <a:endParaRPr lang="en-US"/>
        </a:p>
      </dgm:t>
    </dgm:pt>
    <dgm:pt modelId="{D960C99E-CD9C-426E-ABD2-B2848DF4ACA6}" type="sibTrans" cxnId="{051540C3-61A5-4263-B725-5E863C245516}">
      <dgm:prSet/>
      <dgm:spPr/>
      <dgm:t>
        <a:bodyPr/>
        <a:lstStyle/>
        <a:p>
          <a:endParaRPr lang="en-US"/>
        </a:p>
      </dgm:t>
    </dgm:pt>
    <dgm:pt modelId="{9D541FD8-9F48-44F3-B478-A5DDA914682D}">
      <dgm:prSet phldrT="[Texto]"/>
      <dgm:spPr/>
      <dgm:t>
        <a:bodyPr/>
        <a:lstStyle/>
        <a:p>
          <a:r>
            <a:rPr lang="en-US" dirty="0" err="1" smtClean="0"/>
            <a:t>Sociologia</a:t>
          </a:r>
          <a:r>
            <a:rPr lang="en-US" dirty="0" smtClean="0"/>
            <a:t> e </a:t>
          </a:r>
          <a:r>
            <a:rPr lang="en-US" dirty="0" err="1" smtClean="0"/>
            <a:t>Antropologia</a:t>
          </a:r>
          <a:endParaRPr lang="en-US" dirty="0"/>
        </a:p>
      </dgm:t>
    </dgm:pt>
    <dgm:pt modelId="{2C56FC87-7813-49E2-90DA-0030B244A5AD}" type="parTrans" cxnId="{10DA9DD8-73C7-4082-A7D5-97FF56126565}">
      <dgm:prSet/>
      <dgm:spPr/>
      <dgm:t>
        <a:bodyPr/>
        <a:lstStyle/>
        <a:p>
          <a:endParaRPr lang="en-US"/>
        </a:p>
      </dgm:t>
    </dgm:pt>
    <dgm:pt modelId="{E35825C0-6904-4F96-84C6-D03509337123}" type="sibTrans" cxnId="{10DA9DD8-73C7-4082-A7D5-97FF56126565}">
      <dgm:prSet/>
      <dgm:spPr/>
      <dgm:t>
        <a:bodyPr/>
        <a:lstStyle/>
        <a:p>
          <a:endParaRPr lang="en-US"/>
        </a:p>
      </dgm:t>
    </dgm:pt>
    <dgm:pt modelId="{23F27E1C-3969-484F-8BEA-7CE29B68432E}">
      <dgm:prSet phldrT="[Texto]"/>
      <dgm:spPr/>
      <dgm:t>
        <a:bodyPr/>
        <a:lstStyle/>
        <a:p>
          <a:r>
            <a:rPr lang="en-US" dirty="0" err="1" smtClean="0"/>
            <a:t>Ciência</a:t>
          </a:r>
          <a:r>
            <a:rPr lang="en-US" dirty="0" smtClean="0"/>
            <a:t> </a:t>
          </a:r>
          <a:r>
            <a:rPr lang="en-US" dirty="0" err="1" smtClean="0"/>
            <a:t>da</a:t>
          </a:r>
          <a:r>
            <a:rPr lang="en-US" dirty="0" smtClean="0"/>
            <a:t> </a:t>
          </a:r>
          <a:r>
            <a:rPr lang="en-US" dirty="0" err="1" smtClean="0"/>
            <a:t>Informação</a:t>
          </a:r>
          <a:endParaRPr lang="en-US" dirty="0"/>
        </a:p>
      </dgm:t>
    </dgm:pt>
    <dgm:pt modelId="{48B03300-E4B1-48E1-BF7F-A96A726E49A0}" type="parTrans" cxnId="{23B53410-AF8F-4E64-8AF1-C0F600D826D5}">
      <dgm:prSet/>
      <dgm:spPr/>
      <dgm:t>
        <a:bodyPr/>
        <a:lstStyle/>
        <a:p>
          <a:endParaRPr lang="en-US"/>
        </a:p>
      </dgm:t>
    </dgm:pt>
    <dgm:pt modelId="{A578FCD3-CE13-4855-9DBA-9B322349A607}" type="sibTrans" cxnId="{23B53410-AF8F-4E64-8AF1-C0F600D826D5}">
      <dgm:prSet/>
      <dgm:spPr/>
      <dgm:t>
        <a:bodyPr/>
        <a:lstStyle/>
        <a:p>
          <a:endParaRPr lang="en-US"/>
        </a:p>
      </dgm:t>
    </dgm:pt>
    <dgm:pt modelId="{7973134B-D17D-423E-915C-1AB5EE2BAE25}">
      <dgm:prSet phldrT="[Texto]"/>
      <dgm:spPr/>
      <dgm:t>
        <a:bodyPr/>
        <a:lstStyle/>
        <a:p>
          <a:r>
            <a:rPr lang="en-US" dirty="0" err="1" smtClean="0"/>
            <a:t>Ciências</a:t>
          </a:r>
          <a:r>
            <a:rPr lang="en-US" dirty="0" smtClean="0"/>
            <a:t> </a:t>
          </a:r>
          <a:r>
            <a:rPr lang="en-US" dirty="0" err="1" smtClean="0"/>
            <a:t>Cognitivas</a:t>
          </a:r>
          <a:endParaRPr lang="en-US" dirty="0"/>
        </a:p>
      </dgm:t>
    </dgm:pt>
    <dgm:pt modelId="{5129E960-59C9-47C8-8C19-05BD9EF74011}" type="parTrans" cxnId="{744FE721-870C-4491-8FC9-22EBAA322352}">
      <dgm:prSet/>
      <dgm:spPr/>
      <dgm:t>
        <a:bodyPr/>
        <a:lstStyle/>
        <a:p>
          <a:endParaRPr lang="en-US"/>
        </a:p>
      </dgm:t>
    </dgm:pt>
    <dgm:pt modelId="{FF5BDC0A-B1F2-4ED2-BFAE-FA62ED05A2EF}" type="sibTrans" cxnId="{744FE721-870C-4491-8FC9-22EBAA322352}">
      <dgm:prSet/>
      <dgm:spPr/>
      <dgm:t>
        <a:bodyPr/>
        <a:lstStyle/>
        <a:p>
          <a:endParaRPr lang="en-US"/>
        </a:p>
      </dgm:t>
    </dgm:pt>
    <dgm:pt modelId="{66759D10-B4C6-4D52-AA96-ACA0E011ABA8}">
      <dgm:prSet phldrT="[Texto]"/>
      <dgm:spPr/>
      <dgm:t>
        <a:bodyPr/>
        <a:lstStyle/>
        <a:p>
          <a:r>
            <a:rPr lang="en-US" dirty="0" err="1" smtClean="0"/>
            <a:t>Desenho</a:t>
          </a:r>
          <a:r>
            <a:rPr lang="en-US" dirty="0" smtClean="0"/>
            <a:t> Industrial, Design </a:t>
          </a:r>
          <a:r>
            <a:rPr lang="en-US" dirty="0" err="1" smtClean="0"/>
            <a:t>Gráfico</a:t>
          </a:r>
          <a:endParaRPr lang="en-US" dirty="0"/>
        </a:p>
      </dgm:t>
    </dgm:pt>
    <dgm:pt modelId="{252504CF-0CCD-4633-81AB-FC28C9E8A4B9}" type="parTrans" cxnId="{7006DD87-5EFF-4F9E-8AE8-B36DFBC38CA4}">
      <dgm:prSet/>
      <dgm:spPr/>
      <dgm:t>
        <a:bodyPr/>
        <a:lstStyle/>
        <a:p>
          <a:endParaRPr lang="en-US"/>
        </a:p>
      </dgm:t>
    </dgm:pt>
    <dgm:pt modelId="{BF03E51B-F784-4A91-A9C2-DAE44057E150}" type="sibTrans" cxnId="{7006DD87-5EFF-4F9E-8AE8-B36DFBC38CA4}">
      <dgm:prSet/>
      <dgm:spPr/>
      <dgm:t>
        <a:bodyPr/>
        <a:lstStyle/>
        <a:p>
          <a:endParaRPr lang="en-US"/>
        </a:p>
      </dgm:t>
    </dgm:pt>
    <dgm:pt modelId="{00B616CC-5A32-4F57-8E64-B683725949EA}">
      <dgm:prSet phldrT="[Texto]"/>
      <dgm:spPr/>
      <dgm:t>
        <a:bodyPr/>
        <a:lstStyle/>
        <a:p>
          <a:r>
            <a:rPr lang="en-US" dirty="0" err="1" smtClean="0"/>
            <a:t>Ciência</a:t>
          </a:r>
          <a:r>
            <a:rPr lang="en-US" dirty="0" smtClean="0"/>
            <a:t> </a:t>
          </a:r>
          <a:r>
            <a:rPr lang="en-US" dirty="0" err="1" smtClean="0"/>
            <a:t>da</a:t>
          </a:r>
          <a:r>
            <a:rPr lang="en-US" dirty="0" smtClean="0"/>
            <a:t> </a:t>
          </a:r>
          <a:r>
            <a:rPr lang="en-US" dirty="0" err="1" smtClean="0"/>
            <a:t>Computação</a:t>
          </a:r>
          <a:endParaRPr lang="en-US" dirty="0"/>
        </a:p>
      </dgm:t>
    </dgm:pt>
    <dgm:pt modelId="{D3459009-E842-4E12-9380-37E7A682DA8B}" type="parTrans" cxnId="{3828EA95-3F66-4559-88B5-68D6FC493753}">
      <dgm:prSet/>
      <dgm:spPr/>
      <dgm:t>
        <a:bodyPr/>
        <a:lstStyle/>
        <a:p>
          <a:endParaRPr lang="en-US"/>
        </a:p>
      </dgm:t>
    </dgm:pt>
    <dgm:pt modelId="{FB8449F6-2383-4A1F-901B-139C4D9C0102}" type="sibTrans" cxnId="{3828EA95-3F66-4559-88B5-68D6FC493753}">
      <dgm:prSet/>
      <dgm:spPr/>
      <dgm:t>
        <a:bodyPr/>
        <a:lstStyle/>
        <a:p>
          <a:endParaRPr lang="en-US"/>
        </a:p>
      </dgm:t>
    </dgm:pt>
    <dgm:pt modelId="{73E129BB-FACC-4C50-855B-A1E4ACBDB54A}" type="pres">
      <dgm:prSet presAssocID="{F8F61BFC-83D4-4E01-856D-722926DD3849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77DD24D-647B-4D9E-89B4-97D76C858D4C}" type="pres">
      <dgm:prSet presAssocID="{F8F61BFC-83D4-4E01-856D-722926DD3849}" presName="radial" presStyleCnt="0">
        <dgm:presLayoutVars>
          <dgm:animLvl val="ctr"/>
        </dgm:presLayoutVars>
      </dgm:prSet>
      <dgm:spPr/>
    </dgm:pt>
    <dgm:pt modelId="{B66D1FEC-404C-4ED4-B4EC-469DBE3185E8}" type="pres">
      <dgm:prSet presAssocID="{ECA2C1E5-F017-40A0-8CA5-2B3E386E1914}" presName="centerShape" presStyleLbl="vennNode1" presStyleIdx="0" presStyleCnt="9"/>
      <dgm:spPr/>
      <dgm:t>
        <a:bodyPr/>
        <a:lstStyle/>
        <a:p>
          <a:endParaRPr lang="en-US"/>
        </a:p>
      </dgm:t>
    </dgm:pt>
    <dgm:pt modelId="{A585F2A2-3FAA-4FA6-B23C-A77BE404AAE6}" type="pres">
      <dgm:prSet presAssocID="{6D8E0445-2A6E-43B3-AE71-18E173F7F2D9}" presName="node" presStyleLbl="vennNode1" presStyleIdx="1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4953D9D-4982-40A5-860E-3BDFF4C3652B}" type="pres">
      <dgm:prSet presAssocID="{AC8AA6D1-FDAC-4CCD-AE0B-274C5AF747C7}" presName="node" presStyleLbl="vennNode1" presStyleIdx="2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7F902E-97C7-4818-9056-BEDA96917403}" type="pres">
      <dgm:prSet presAssocID="{8676A7C7-6AA6-4C05-BB56-354C3DFD49BD}" presName="node" presStyleLbl="vennNode1" presStyleIdx="3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A5E4B17-CF2F-4BEB-BB00-C1FEB97E86F4}" type="pres">
      <dgm:prSet presAssocID="{9D541FD8-9F48-44F3-B478-A5DDA914682D}" presName="node" presStyleLbl="vennNode1" presStyleIdx="4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A73C9EB-5926-4ADC-A992-D6270EA8BC32}" type="pres">
      <dgm:prSet presAssocID="{23F27E1C-3969-484F-8BEA-7CE29B68432E}" presName="node" presStyleLbl="vennNode1" presStyleIdx="5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556419D-C7FB-4AA1-BE34-0EFEFF5638A5}" type="pres">
      <dgm:prSet presAssocID="{7973134B-D17D-423E-915C-1AB5EE2BAE25}" presName="node" presStyleLbl="vennNode1" presStyleIdx="6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33178E5-7238-46AC-824F-93900620F3DA}" type="pres">
      <dgm:prSet presAssocID="{66759D10-B4C6-4D52-AA96-ACA0E011ABA8}" presName="node" presStyleLbl="vennNode1" presStyleIdx="7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B5F9AF3-A4E5-4AF2-A330-45F3FA85C141}" type="pres">
      <dgm:prSet presAssocID="{00B616CC-5A32-4F57-8E64-B683725949EA}" presName="node" presStyleLbl="vennNode1" presStyleIdx="8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44FDD73-D012-4C1F-A5E3-01987D93A65A}" type="presOf" srcId="{AC8AA6D1-FDAC-4CCD-AE0B-274C5AF747C7}" destId="{94953D9D-4982-40A5-860E-3BDFF4C3652B}" srcOrd="0" destOrd="0" presId="urn:microsoft.com/office/officeart/2005/8/layout/radial3"/>
    <dgm:cxn modelId="{EA59245E-412F-411B-82C3-134038AA52DA}" srcId="{ECA2C1E5-F017-40A0-8CA5-2B3E386E1914}" destId="{AC8AA6D1-FDAC-4CCD-AE0B-274C5AF747C7}" srcOrd="1" destOrd="0" parTransId="{4C2E102E-B903-4C1E-BA28-6DE5B518E479}" sibTransId="{065FD4AA-09A7-4C52-ACE6-BFF7633FEA37}"/>
    <dgm:cxn modelId="{55F4F179-0802-45E0-8619-CDACB5CCCC30}" type="presOf" srcId="{23F27E1C-3969-484F-8BEA-7CE29B68432E}" destId="{FA73C9EB-5926-4ADC-A992-D6270EA8BC32}" srcOrd="0" destOrd="0" presId="urn:microsoft.com/office/officeart/2005/8/layout/radial3"/>
    <dgm:cxn modelId="{051540C3-61A5-4263-B725-5E863C245516}" srcId="{ECA2C1E5-F017-40A0-8CA5-2B3E386E1914}" destId="{8676A7C7-6AA6-4C05-BB56-354C3DFD49BD}" srcOrd="2" destOrd="0" parTransId="{D437A6A6-66A5-4CE4-A4C0-8BC568F4BE2A}" sibTransId="{D960C99E-CD9C-426E-ABD2-B2848DF4ACA6}"/>
    <dgm:cxn modelId="{45E9C943-B536-4F69-AFCB-3C8E4E6C51C8}" type="presOf" srcId="{00B616CC-5A32-4F57-8E64-B683725949EA}" destId="{2B5F9AF3-A4E5-4AF2-A330-45F3FA85C141}" srcOrd="0" destOrd="0" presId="urn:microsoft.com/office/officeart/2005/8/layout/radial3"/>
    <dgm:cxn modelId="{90DDC419-27FC-4D54-973E-77400865AB4A}" srcId="{F8F61BFC-83D4-4E01-856D-722926DD3849}" destId="{ECA2C1E5-F017-40A0-8CA5-2B3E386E1914}" srcOrd="0" destOrd="0" parTransId="{8EF50D86-DABA-4EE2-8340-03C0C30DF28E}" sibTransId="{B7B788A0-84EB-44CB-ACB6-A7FD1D6A40C5}"/>
    <dgm:cxn modelId="{17A9C777-121C-4B4E-BDD4-8B2E57B47472}" type="presOf" srcId="{7973134B-D17D-423E-915C-1AB5EE2BAE25}" destId="{3556419D-C7FB-4AA1-BE34-0EFEFF5638A5}" srcOrd="0" destOrd="0" presId="urn:microsoft.com/office/officeart/2005/8/layout/radial3"/>
    <dgm:cxn modelId="{10DA9DD8-73C7-4082-A7D5-97FF56126565}" srcId="{ECA2C1E5-F017-40A0-8CA5-2B3E386E1914}" destId="{9D541FD8-9F48-44F3-B478-A5DDA914682D}" srcOrd="3" destOrd="0" parTransId="{2C56FC87-7813-49E2-90DA-0030B244A5AD}" sibTransId="{E35825C0-6904-4F96-84C6-D03509337123}"/>
    <dgm:cxn modelId="{DFF78C3A-61BD-4EE0-82EA-05E3F6293A11}" type="presOf" srcId="{66759D10-B4C6-4D52-AA96-ACA0E011ABA8}" destId="{833178E5-7238-46AC-824F-93900620F3DA}" srcOrd="0" destOrd="0" presId="urn:microsoft.com/office/officeart/2005/8/layout/radial3"/>
    <dgm:cxn modelId="{0ED51F64-5C53-42CD-807C-34E866F888DD}" type="presOf" srcId="{9D541FD8-9F48-44F3-B478-A5DDA914682D}" destId="{7A5E4B17-CF2F-4BEB-BB00-C1FEB97E86F4}" srcOrd="0" destOrd="0" presId="urn:microsoft.com/office/officeart/2005/8/layout/radial3"/>
    <dgm:cxn modelId="{3F4A85C0-C895-4EB5-95CD-00DEFBC58B83}" type="presOf" srcId="{6D8E0445-2A6E-43B3-AE71-18E173F7F2D9}" destId="{A585F2A2-3FAA-4FA6-B23C-A77BE404AAE6}" srcOrd="0" destOrd="0" presId="urn:microsoft.com/office/officeart/2005/8/layout/radial3"/>
    <dgm:cxn modelId="{744FE721-870C-4491-8FC9-22EBAA322352}" srcId="{ECA2C1E5-F017-40A0-8CA5-2B3E386E1914}" destId="{7973134B-D17D-423E-915C-1AB5EE2BAE25}" srcOrd="5" destOrd="0" parTransId="{5129E960-59C9-47C8-8C19-05BD9EF74011}" sibTransId="{FF5BDC0A-B1F2-4ED2-BFAE-FA62ED05A2EF}"/>
    <dgm:cxn modelId="{7006DD87-5EFF-4F9E-8AE8-B36DFBC38CA4}" srcId="{ECA2C1E5-F017-40A0-8CA5-2B3E386E1914}" destId="{66759D10-B4C6-4D52-AA96-ACA0E011ABA8}" srcOrd="6" destOrd="0" parTransId="{252504CF-0CCD-4633-81AB-FC28C9E8A4B9}" sibTransId="{BF03E51B-F784-4A91-A9C2-DAE44057E150}"/>
    <dgm:cxn modelId="{14DCC008-D07A-418C-9CF3-82179BC4348D}" type="presOf" srcId="{8676A7C7-6AA6-4C05-BB56-354C3DFD49BD}" destId="{137F902E-97C7-4818-9056-BEDA96917403}" srcOrd="0" destOrd="0" presId="urn:microsoft.com/office/officeart/2005/8/layout/radial3"/>
    <dgm:cxn modelId="{23B53410-AF8F-4E64-8AF1-C0F600D826D5}" srcId="{ECA2C1E5-F017-40A0-8CA5-2B3E386E1914}" destId="{23F27E1C-3969-484F-8BEA-7CE29B68432E}" srcOrd="4" destOrd="0" parTransId="{48B03300-E4B1-48E1-BF7F-A96A726E49A0}" sibTransId="{A578FCD3-CE13-4855-9DBA-9B322349A607}"/>
    <dgm:cxn modelId="{7E310A8D-1EEC-48FD-8ED2-6D55F135B4A7}" srcId="{ECA2C1E5-F017-40A0-8CA5-2B3E386E1914}" destId="{6D8E0445-2A6E-43B3-AE71-18E173F7F2D9}" srcOrd="0" destOrd="0" parTransId="{E595040E-CBF0-4171-8C3A-E3ED8C493B2A}" sibTransId="{889BED69-35B0-42BB-ACBC-6EA09F88C186}"/>
    <dgm:cxn modelId="{71FE17CB-19A4-464E-8FE1-A07E321A5834}" type="presOf" srcId="{F8F61BFC-83D4-4E01-856D-722926DD3849}" destId="{73E129BB-FACC-4C50-855B-A1E4ACBDB54A}" srcOrd="0" destOrd="0" presId="urn:microsoft.com/office/officeart/2005/8/layout/radial3"/>
    <dgm:cxn modelId="{3828EA95-3F66-4559-88B5-68D6FC493753}" srcId="{ECA2C1E5-F017-40A0-8CA5-2B3E386E1914}" destId="{00B616CC-5A32-4F57-8E64-B683725949EA}" srcOrd="7" destOrd="0" parTransId="{D3459009-E842-4E12-9380-37E7A682DA8B}" sibTransId="{FB8449F6-2383-4A1F-901B-139C4D9C0102}"/>
    <dgm:cxn modelId="{8F11AF8B-D38B-4CCB-9E00-ACABEEFAE2A1}" type="presOf" srcId="{ECA2C1E5-F017-40A0-8CA5-2B3E386E1914}" destId="{B66D1FEC-404C-4ED4-B4EC-469DBE3185E8}" srcOrd="0" destOrd="0" presId="urn:microsoft.com/office/officeart/2005/8/layout/radial3"/>
    <dgm:cxn modelId="{8ED53C72-118E-4A2D-9732-C394BFDBCEB5}" type="presParOf" srcId="{73E129BB-FACC-4C50-855B-A1E4ACBDB54A}" destId="{677DD24D-647B-4D9E-89B4-97D76C858D4C}" srcOrd="0" destOrd="0" presId="urn:microsoft.com/office/officeart/2005/8/layout/radial3"/>
    <dgm:cxn modelId="{3C3E00AA-A215-4AFC-91B6-17EB2FCDC43D}" type="presParOf" srcId="{677DD24D-647B-4D9E-89B4-97D76C858D4C}" destId="{B66D1FEC-404C-4ED4-B4EC-469DBE3185E8}" srcOrd="0" destOrd="0" presId="urn:microsoft.com/office/officeart/2005/8/layout/radial3"/>
    <dgm:cxn modelId="{BE2C6DB7-C4FD-4BD4-9BFD-9CE5855E7E1B}" type="presParOf" srcId="{677DD24D-647B-4D9E-89B4-97D76C858D4C}" destId="{A585F2A2-3FAA-4FA6-B23C-A77BE404AAE6}" srcOrd="1" destOrd="0" presId="urn:microsoft.com/office/officeart/2005/8/layout/radial3"/>
    <dgm:cxn modelId="{5035FA40-C319-4EA9-8882-E90E050AD94D}" type="presParOf" srcId="{677DD24D-647B-4D9E-89B4-97D76C858D4C}" destId="{94953D9D-4982-40A5-860E-3BDFF4C3652B}" srcOrd="2" destOrd="0" presId="urn:microsoft.com/office/officeart/2005/8/layout/radial3"/>
    <dgm:cxn modelId="{B4B2DB00-A0BC-440F-BB39-0D35A19D5BBB}" type="presParOf" srcId="{677DD24D-647B-4D9E-89B4-97D76C858D4C}" destId="{137F902E-97C7-4818-9056-BEDA96917403}" srcOrd="3" destOrd="0" presId="urn:microsoft.com/office/officeart/2005/8/layout/radial3"/>
    <dgm:cxn modelId="{450E3CF3-DE0A-4D2E-A219-2706962EA7A6}" type="presParOf" srcId="{677DD24D-647B-4D9E-89B4-97D76C858D4C}" destId="{7A5E4B17-CF2F-4BEB-BB00-C1FEB97E86F4}" srcOrd="4" destOrd="0" presId="urn:microsoft.com/office/officeart/2005/8/layout/radial3"/>
    <dgm:cxn modelId="{48E46372-7F33-4D6B-9CC3-6082F3BA8D26}" type="presParOf" srcId="{677DD24D-647B-4D9E-89B4-97D76C858D4C}" destId="{FA73C9EB-5926-4ADC-A992-D6270EA8BC32}" srcOrd="5" destOrd="0" presId="urn:microsoft.com/office/officeart/2005/8/layout/radial3"/>
    <dgm:cxn modelId="{412C91E6-0327-4064-8652-A9882C3F8121}" type="presParOf" srcId="{677DD24D-647B-4D9E-89B4-97D76C858D4C}" destId="{3556419D-C7FB-4AA1-BE34-0EFEFF5638A5}" srcOrd="6" destOrd="0" presId="urn:microsoft.com/office/officeart/2005/8/layout/radial3"/>
    <dgm:cxn modelId="{43373EA3-7992-4D13-9303-9A79B9084601}" type="presParOf" srcId="{677DD24D-647B-4D9E-89B4-97D76C858D4C}" destId="{833178E5-7238-46AC-824F-93900620F3DA}" srcOrd="7" destOrd="0" presId="urn:microsoft.com/office/officeart/2005/8/layout/radial3"/>
    <dgm:cxn modelId="{371BCB98-C6B0-49B9-9621-20327CA11B6E}" type="presParOf" srcId="{677DD24D-647B-4D9E-89B4-97D76C858D4C}" destId="{2B5F9AF3-A4E5-4AF2-A330-45F3FA85C141}" srcOrd="8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BD2ED9-F956-4BA3-88C5-AC6F30A2009D}">
      <dsp:nvSpPr>
        <dsp:cNvPr id="0" name=""/>
        <dsp:cNvSpPr/>
      </dsp:nvSpPr>
      <dsp:spPr>
        <a:xfrm>
          <a:off x="2804159" y="65722"/>
          <a:ext cx="3154680" cy="3154680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kern="1200" dirty="0" err="1" smtClean="0"/>
            <a:t>Usuário</a:t>
          </a:r>
          <a:endParaRPr lang="en-US" sz="3700" kern="1200" dirty="0"/>
        </a:p>
      </dsp:txBody>
      <dsp:txXfrm>
        <a:off x="3224783" y="617791"/>
        <a:ext cx="2313432" cy="1419606"/>
      </dsp:txXfrm>
    </dsp:sp>
    <dsp:sp modelId="{9856AF53-0E0F-43EE-9E4A-5B7CC356EDAB}">
      <dsp:nvSpPr>
        <dsp:cNvPr id="0" name=""/>
        <dsp:cNvSpPr/>
      </dsp:nvSpPr>
      <dsp:spPr>
        <a:xfrm>
          <a:off x="3942473" y="2037397"/>
          <a:ext cx="3154680" cy="3154680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kern="1200" dirty="0" err="1" smtClean="0"/>
            <a:t>Conteúdo</a:t>
          </a:r>
          <a:endParaRPr lang="en-US" sz="3700" kern="1200" dirty="0"/>
        </a:p>
      </dsp:txBody>
      <dsp:txXfrm>
        <a:off x="4907280" y="2852356"/>
        <a:ext cx="1892808" cy="1735074"/>
      </dsp:txXfrm>
    </dsp:sp>
    <dsp:sp modelId="{2221BBBD-DFEB-4894-9319-E0207BC78557}">
      <dsp:nvSpPr>
        <dsp:cNvPr id="0" name=""/>
        <dsp:cNvSpPr/>
      </dsp:nvSpPr>
      <dsp:spPr>
        <a:xfrm>
          <a:off x="1665846" y="2037397"/>
          <a:ext cx="3154680" cy="3154680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kern="1200" dirty="0" err="1" smtClean="0"/>
            <a:t>Contexto</a:t>
          </a:r>
          <a:endParaRPr lang="en-US" sz="3700" kern="1200" dirty="0"/>
        </a:p>
      </dsp:txBody>
      <dsp:txXfrm>
        <a:off x="1962911" y="2852356"/>
        <a:ext cx="1892808" cy="173507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6D1FEC-404C-4ED4-B4EC-469DBE3185E8}">
      <dsp:nvSpPr>
        <dsp:cNvPr id="0" name=""/>
        <dsp:cNvSpPr/>
      </dsp:nvSpPr>
      <dsp:spPr>
        <a:xfrm>
          <a:off x="2441376" y="1526976"/>
          <a:ext cx="3804046" cy="3804046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4610" tIns="54610" rIns="54610" bIns="5461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300" kern="1200" dirty="0" err="1" smtClean="0"/>
            <a:t>Arquitetura</a:t>
          </a:r>
          <a:r>
            <a:rPr lang="en-US" sz="4300" kern="1200" dirty="0" smtClean="0"/>
            <a:t> </a:t>
          </a:r>
          <a:r>
            <a:rPr lang="en-US" sz="4300" kern="1200" dirty="0" err="1" smtClean="0"/>
            <a:t>da</a:t>
          </a:r>
          <a:r>
            <a:rPr lang="en-US" sz="4300" kern="1200" dirty="0" smtClean="0"/>
            <a:t> </a:t>
          </a:r>
          <a:r>
            <a:rPr lang="en-US" sz="4300" kern="1200" dirty="0" err="1" smtClean="0"/>
            <a:t>Informação</a:t>
          </a:r>
          <a:endParaRPr lang="en-US" sz="4300" kern="1200" dirty="0"/>
        </a:p>
      </dsp:txBody>
      <dsp:txXfrm>
        <a:off x="2998466" y="2084066"/>
        <a:ext cx="2689866" cy="2689866"/>
      </dsp:txXfrm>
    </dsp:sp>
    <dsp:sp modelId="{A585F2A2-3FAA-4FA6-B23C-A77BE404AAE6}">
      <dsp:nvSpPr>
        <dsp:cNvPr id="0" name=""/>
        <dsp:cNvSpPr/>
      </dsp:nvSpPr>
      <dsp:spPr>
        <a:xfrm>
          <a:off x="3392388" y="679"/>
          <a:ext cx="1902023" cy="1902023"/>
        </a:xfrm>
        <a:prstGeom prst="ellipse">
          <a:avLst/>
        </a:prstGeom>
        <a:solidFill>
          <a:schemeClr val="accent5">
            <a:alpha val="50000"/>
            <a:hueOff val="-1241735"/>
            <a:satOff val="4976"/>
            <a:lumOff val="107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err="1" smtClean="0"/>
            <a:t>Educação</a:t>
          </a:r>
          <a:endParaRPr lang="en-US" sz="1700" kern="1200" dirty="0"/>
        </a:p>
      </dsp:txBody>
      <dsp:txXfrm>
        <a:off x="3670933" y="279224"/>
        <a:ext cx="1344933" cy="1344933"/>
      </dsp:txXfrm>
    </dsp:sp>
    <dsp:sp modelId="{94953D9D-4982-40A5-860E-3BDFF4C3652B}">
      <dsp:nvSpPr>
        <dsp:cNvPr id="0" name=""/>
        <dsp:cNvSpPr/>
      </dsp:nvSpPr>
      <dsp:spPr>
        <a:xfrm>
          <a:off x="5144110" y="726266"/>
          <a:ext cx="1902023" cy="1902023"/>
        </a:xfrm>
        <a:prstGeom prst="ellipse">
          <a:avLst/>
        </a:prstGeom>
        <a:solidFill>
          <a:schemeClr val="accent5">
            <a:alpha val="50000"/>
            <a:hueOff val="-2483469"/>
            <a:satOff val="9953"/>
            <a:lumOff val="215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err="1" smtClean="0"/>
            <a:t>Enhenharia</a:t>
          </a:r>
          <a:r>
            <a:rPr lang="en-US" sz="1700" kern="1200" dirty="0" smtClean="0"/>
            <a:t> de Software</a:t>
          </a:r>
          <a:endParaRPr lang="en-US" sz="1700" kern="1200" dirty="0"/>
        </a:p>
      </dsp:txBody>
      <dsp:txXfrm>
        <a:off x="5422655" y="1004811"/>
        <a:ext cx="1344933" cy="1344933"/>
      </dsp:txXfrm>
    </dsp:sp>
    <dsp:sp modelId="{137F902E-97C7-4818-9056-BEDA96917403}">
      <dsp:nvSpPr>
        <dsp:cNvPr id="0" name=""/>
        <dsp:cNvSpPr/>
      </dsp:nvSpPr>
      <dsp:spPr>
        <a:xfrm>
          <a:off x="5869697" y="2477988"/>
          <a:ext cx="1902023" cy="1902023"/>
        </a:xfrm>
        <a:prstGeom prst="ellipse">
          <a:avLst/>
        </a:prstGeom>
        <a:solidFill>
          <a:schemeClr val="accent5">
            <a:alpha val="50000"/>
            <a:hueOff val="-3725204"/>
            <a:satOff val="14929"/>
            <a:lumOff val="323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err="1" smtClean="0"/>
            <a:t>Psicologia</a:t>
          </a:r>
          <a:r>
            <a:rPr lang="en-US" sz="1700" kern="1200" dirty="0" smtClean="0"/>
            <a:t> </a:t>
          </a:r>
          <a:r>
            <a:rPr lang="en-US" sz="1700" kern="1200" dirty="0" err="1" smtClean="0"/>
            <a:t>Organizacional</a:t>
          </a:r>
          <a:endParaRPr lang="en-US" sz="1700" kern="1200" dirty="0"/>
        </a:p>
      </dsp:txBody>
      <dsp:txXfrm>
        <a:off x="6148242" y="2756533"/>
        <a:ext cx="1344933" cy="1344933"/>
      </dsp:txXfrm>
    </dsp:sp>
    <dsp:sp modelId="{7A5E4B17-CF2F-4BEB-BB00-C1FEB97E86F4}">
      <dsp:nvSpPr>
        <dsp:cNvPr id="0" name=""/>
        <dsp:cNvSpPr/>
      </dsp:nvSpPr>
      <dsp:spPr>
        <a:xfrm>
          <a:off x="5144110" y="4229710"/>
          <a:ext cx="1902023" cy="1902023"/>
        </a:xfrm>
        <a:prstGeom prst="ellipse">
          <a:avLst/>
        </a:prstGeom>
        <a:solidFill>
          <a:schemeClr val="accent5">
            <a:alpha val="50000"/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err="1" smtClean="0"/>
            <a:t>Sociologia</a:t>
          </a:r>
          <a:r>
            <a:rPr lang="en-US" sz="1700" kern="1200" dirty="0" smtClean="0"/>
            <a:t> e </a:t>
          </a:r>
          <a:r>
            <a:rPr lang="en-US" sz="1700" kern="1200" dirty="0" err="1" smtClean="0"/>
            <a:t>Antropologia</a:t>
          </a:r>
          <a:endParaRPr lang="en-US" sz="1700" kern="1200" dirty="0"/>
        </a:p>
      </dsp:txBody>
      <dsp:txXfrm>
        <a:off x="5422655" y="4508255"/>
        <a:ext cx="1344933" cy="1344933"/>
      </dsp:txXfrm>
    </dsp:sp>
    <dsp:sp modelId="{FA73C9EB-5926-4ADC-A992-D6270EA8BC32}">
      <dsp:nvSpPr>
        <dsp:cNvPr id="0" name=""/>
        <dsp:cNvSpPr/>
      </dsp:nvSpPr>
      <dsp:spPr>
        <a:xfrm>
          <a:off x="3392388" y="4955297"/>
          <a:ext cx="1902023" cy="1902023"/>
        </a:xfrm>
        <a:prstGeom prst="ellipse">
          <a:avLst/>
        </a:prstGeom>
        <a:solidFill>
          <a:schemeClr val="accent5">
            <a:alpha val="50000"/>
            <a:hueOff val="-6208672"/>
            <a:satOff val="24882"/>
            <a:lumOff val="539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err="1" smtClean="0"/>
            <a:t>Ciência</a:t>
          </a:r>
          <a:r>
            <a:rPr lang="en-US" sz="1700" kern="1200" dirty="0" smtClean="0"/>
            <a:t> </a:t>
          </a:r>
          <a:r>
            <a:rPr lang="en-US" sz="1700" kern="1200" dirty="0" err="1" smtClean="0"/>
            <a:t>da</a:t>
          </a:r>
          <a:r>
            <a:rPr lang="en-US" sz="1700" kern="1200" dirty="0" smtClean="0"/>
            <a:t> </a:t>
          </a:r>
          <a:r>
            <a:rPr lang="en-US" sz="1700" kern="1200" dirty="0" err="1" smtClean="0"/>
            <a:t>Informação</a:t>
          </a:r>
          <a:endParaRPr lang="en-US" sz="1700" kern="1200" dirty="0"/>
        </a:p>
      </dsp:txBody>
      <dsp:txXfrm>
        <a:off x="3670933" y="5233842"/>
        <a:ext cx="1344933" cy="1344933"/>
      </dsp:txXfrm>
    </dsp:sp>
    <dsp:sp modelId="{3556419D-C7FB-4AA1-BE34-0EFEFF5638A5}">
      <dsp:nvSpPr>
        <dsp:cNvPr id="0" name=""/>
        <dsp:cNvSpPr/>
      </dsp:nvSpPr>
      <dsp:spPr>
        <a:xfrm>
          <a:off x="1640666" y="4229710"/>
          <a:ext cx="1902023" cy="1902023"/>
        </a:xfrm>
        <a:prstGeom prst="ellipse">
          <a:avLst/>
        </a:prstGeom>
        <a:solidFill>
          <a:schemeClr val="accent5">
            <a:alpha val="50000"/>
            <a:hueOff val="-7450407"/>
            <a:satOff val="29858"/>
            <a:lumOff val="647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err="1" smtClean="0"/>
            <a:t>Ciências</a:t>
          </a:r>
          <a:r>
            <a:rPr lang="en-US" sz="1700" kern="1200" dirty="0" smtClean="0"/>
            <a:t> </a:t>
          </a:r>
          <a:r>
            <a:rPr lang="en-US" sz="1700" kern="1200" dirty="0" err="1" smtClean="0"/>
            <a:t>Cognitivas</a:t>
          </a:r>
          <a:endParaRPr lang="en-US" sz="1700" kern="1200" dirty="0"/>
        </a:p>
      </dsp:txBody>
      <dsp:txXfrm>
        <a:off x="1919211" y="4508255"/>
        <a:ext cx="1344933" cy="1344933"/>
      </dsp:txXfrm>
    </dsp:sp>
    <dsp:sp modelId="{833178E5-7238-46AC-824F-93900620F3DA}">
      <dsp:nvSpPr>
        <dsp:cNvPr id="0" name=""/>
        <dsp:cNvSpPr/>
      </dsp:nvSpPr>
      <dsp:spPr>
        <a:xfrm>
          <a:off x="915079" y="2477988"/>
          <a:ext cx="1902023" cy="1902023"/>
        </a:xfrm>
        <a:prstGeom prst="ellipse">
          <a:avLst/>
        </a:prstGeom>
        <a:solidFill>
          <a:schemeClr val="accent5">
            <a:alpha val="50000"/>
            <a:hueOff val="-8692142"/>
            <a:satOff val="34835"/>
            <a:lumOff val="754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err="1" smtClean="0"/>
            <a:t>Desenho</a:t>
          </a:r>
          <a:r>
            <a:rPr lang="en-US" sz="1700" kern="1200" dirty="0" smtClean="0"/>
            <a:t> Industrial, Design </a:t>
          </a:r>
          <a:r>
            <a:rPr lang="en-US" sz="1700" kern="1200" dirty="0" err="1" smtClean="0"/>
            <a:t>Gráfico</a:t>
          </a:r>
          <a:endParaRPr lang="en-US" sz="1700" kern="1200" dirty="0"/>
        </a:p>
      </dsp:txBody>
      <dsp:txXfrm>
        <a:off x="1193624" y="2756533"/>
        <a:ext cx="1344933" cy="1344933"/>
      </dsp:txXfrm>
    </dsp:sp>
    <dsp:sp modelId="{2B5F9AF3-A4E5-4AF2-A330-45F3FA85C141}">
      <dsp:nvSpPr>
        <dsp:cNvPr id="0" name=""/>
        <dsp:cNvSpPr/>
      </dsp:nvSpPr>
      <dsp:spPr>
        <a:xfrm>
          <a:off x="1640666" y="726266"/>
          <a:ext cx="1902023" cy="1902023"/>
        </a:xfrm>
        <a:prstGeom prst="ellipse">
          <a:avLst/>
        </a:prstGeom>
        <a:solidFill>
          <a:schemeClr val="accent5">
            <a:alpha val="50000"/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err="1" smtClean="0"/>
            <a:t>Ciência</a:t>
          </a:r>
          <a:r>
            <a:rPr lang="en-US" sz="1700" kern="1200" dirty="0" smtClean="0"/>
            <a:t> </a:t>
          </a:r>
          <a:r>
            <a:rPr lang="en-US" sz="1700" kern="1200" dirty="0" err="1" smtClean="0"/>
            <a:t>da</a:t>
          </a:r>
          <a:r>
            <a:rPr lang="en-US" sz="1700" kern="1200" dirty="0" smtClean="0"/>
            <a:t> </a:t>
          </a:r>
          <a:r>
            <a:rPr lang="en-US" sz="1700" kern="1200" dirty="0" err="1" smtClean="0"/>
            <a:t>Computação</a:t>
          </a:r>
          <a:endParaRPr lang="en-US" sz="1700" kern="1200" dirty="0"/>
        </a:p>
      </dsp:txBody>
      <dsp:txXfrm>
        <a:off x="1919211" y="1004811"/>
        <a:ext cx="1344933" cy="13449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CE1B1-D674-4193-8795-C6E8F62D6341}" type="datetimeFigureOut">
              <a:rPr lang="en-US" smtClean="0"/>
              <a:pPr/>
              <a:t>19/05/15</a:t>
            </a:fld>
            <a:endParaRPr lang="en-US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92123-0801-4001-9F43-19F2C8B47A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CE1B1-D674-4193-8795-C6E8F62D6341}" type="datetimeFigureOut">
              <a:rPr lang="en-US" smtClean="0"/>
              <a:pPr/>
              <a:t>19/05/15</a:t>
            </a:fld>
            <a:endParaRPr lang="en-US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92123-0801-4001-9F43-19F2C8B47A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CE1B1-D674-4193-8795-C6E8F62D6341}" type="datetimeFigureOut">
              <a:rPr lang="en-US" smtClean="0"/>
              <a:pPr/>
              <a:t>19/05/15</a:t>
            </a:fld>
            <a:endParaRPr lang="en-US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92123-0801-4001-9F43-19F2C8B47A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CE1B1-D674-4193-8795-C6E8F62D6341}" type="datetimeFigureOut">
              <a:rPr lang="en-US" smtClean="0"/>
              <a:pPr/>
              <a:t>19/05/15</a:t>
            </a:fld>
            <a:endParaRPr lang="en-US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92123-0801-4001-9F43-19F2C8B47A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CE1B1-D674-4193-8795-C6E8F62D6341}" type="datetimeFigureOut">
              <a:rPr lang="en-US" smtClean="0"/>
              <a:pPr/>
              <a:t>19/05/15</a:t>
            </a:fld>
            <a:endParaRPr lang="en-US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92123-0801-4001-9F43-19F2C8B47A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CE1B1-D674-4193-8795-C6E8F62D6341}" type="datetimeFigureOut">
              <a:rPr lang="en-US" smtClean="0"/>
              <a:pPr/>
              <a:t>19/05/15</a:t>
            </a:fld>
            <a:endParaRPr lang="en-US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92123-0801-4001-9F43-19F2C8B47A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CE1B1-D674-4193-8795-C6E8F62D6341}" type="datetimeFigureOut">
              <a:rPr lang="en-US" smtClean="0"/>
              <a:pPr/>
              <a:t>19/05/15</a:t>
            </a:fld>
            <a:endParaRPr lang="en-US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92123-0801-4001-9F43-19F2C8B47A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CE1B1-D674-4193-8795-C6E8F62D6341}" type="datetimeFigureOut">
              <a:rPr lang="en-US" smtClean="0"/>
              <a:pPr/>
              <a:t>19/05/15</a:t>
            </a:fld>
            <a:endParaRPr lang="en-US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92123-0801-4001-9F43-19F2C8B47A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CE1B1-D674-4193-8795-C6E8F62D6341}" type="datetimeFigureOut">
              <a:rPr lang="en-US" smtClean="0"/>
              <a:pPr/>
              <a:t>19/05/15</a:t>
            </a:fld>
            <a:endParaRPr lang="en-US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92123-0801-4001-9F43-19F2C8B47A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CE1B1-D674-4193-8795-C6E8F62D6341}" type="datetimeFigureOut">
              <a:rPr lang="en-US" smtClean="0"/>
              <a:pPr/>
              <a:t>19/05/15</a:t>
            </a:fld>
            <a:endParaRPr lang="en-US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92123-0801-4001-9F43-19F2C8B47A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CE1B1-D674-4193-8795-C6E8F62D6341}" type="datetimeFigureOut">
              <a:rPr lang="en-US" smtClean="0"/>
              <a:pPr/>
              <a:t>19/05/15</a:t>
            </a:fld>
            <a:endParaRPr lang="en-US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92123-0801-4001-9F43-19F2C8B47A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CCE1B1-D674-4193-8795-C6E8F62D6341}" type="datetimeFigureOut">
              <a:rPr lang="en-US" smtClean="0"/>
              <a:pPr/>
              <a:t>19/05/15</a:t>
            </a:fld>
            <a:endParaRPr lang="en-US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592123-0801-4001-9F43-19F2C8B47AC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4" Type="http://schemas.openxmlformats.org/officeDocument/2006/relationships/diagramQuickStyle" Target="../diagrams/quickStyle2.xml"/><Relationship Id="rId5" Type="http://schemas.openxmlformats.org/officeDocument/2006/relationships/diagramColors" Target="../diagrams/colors2.xml"/><Relationship Id="rId6" Type="http://schemas.microsoft.com/office/2007/relationships/diagramDrawing" Target="../diagrams/drawing2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Videos%5CHelpdesk%20legendado%20portugu%C3%AAs%20melhor%20qualidade%20%5BSaveYouTube.com%5D.mp4" TargetMode="External"/><Relationship Id="rId3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Videos%5CEvolu%C3%A7%C3%A3o%20da%20Internet%20e%20M%C3%ADdias%20Sociais%20%5BSaveYouTube.com%5D.mp4" TargetMode="Externa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Relationship Id="rId3" Type="http://schemas.openxmlformats.org/officeDocument/2006/relationships/image" Target="../media/image41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8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9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0.pn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1.pn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3.pn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4.pn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5.pn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6.pn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7.pn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8.pn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guilhermo.com/" TargetMode="External"/><Relationship Id="rId3" Type="http://schemas.openxmlformats.org/officeDocument/2006/relationships/hyperlink" Target="http://www.agner.com.br/" TargetMode="Externa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9.png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0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4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0" y="0"/>
            <a:ext cx="7772400" cy="1470025"/>
          </a:xfrm>
        </p:spPr>
        <p:txBody>
          <a:bodyPr/>
          <a:lstStyle/>
          <a:p>
            <a:pPr algn="l"/>
            <a:r>
              <a:rPr lang="en-US" dirty="0" err="1" smtClean="0">
                <a:solidFill>
                  <a:srgbClr val="0070C0"/>
                </a:solidFill>
              </a:rPr>
              <a:t>Arquitetura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da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 smtClean="0">
                <a:solidFill>
                  <a:srgbClr val="0070C0"/>
                </a:solidFill>
              </a:rPr>
              <a:t>Informação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1447800"/>
            <a:ext cx="6400800" cy="1752600"/>
          </a:xfrm>
        </p:spPr>
        <p:txBody>
          <a:bodyPr/>
          <a:lstStyle/>
          <a:p>
            <a:pPr algn="l"/>
            <a:r>
              <a:rPr lang="en-US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Lílian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Simão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Oliveira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2602482"/>
            <a:ext cx="6324600" cy="4255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Arquiteto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Informação</a:t>
            </a:r>
            <a:endParaRPr lang="en-US" dirty="0"/>
          </a:p>
        </p:txBody>
      </p:sp>
      <p:graphicFrame>
        <p:nvGraphicFramePr>
          <p:cNvPr id="5" name="Espaço Reservado para Conteúdo 4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763000" cy="5257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tângulo 5"/>
          <p:cNvSpPr/>
          <p:nvPr/>
        </p:nvSpPr>
        <p:spPr>
          <a:xfrm>
            <a:off x="4191000" y="3962400"/>
            <a:ext cx="8018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t-B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AI</a:t>
            </a:r>
            <a:endParaRPr lang="pt-B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8907246" cy="6352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328" y="228600"/>
            <a:ext cx="8987343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Como </a:t>
            </a:r>
            <a:r>
              <a:rPr lang="en-US" dirty="0" err="1" smtClean="0"/>
              <a:t>surgiu</a:t>
            </a:r>
            <a:r>
              <a:rPr lang="en-US" dirty="0" smtClean="0"/>
              <a:t> a </a:t>
            </a:r>
            <a:r>
              <a:rPr lang="en-US" dirty="0" err="1" smtClean="0"/>
              <a:t>Arquitetura</a:t>
            </a:r>
            <a:r>
              <a:rPr lang="en-US" dirty="0" smtClean="0"/>
              <a:t> de </a:t>
            </a:r>
            <a:r>
              <a:rPr lang="en-US" dirty="0" err="1" smtClean="0"/>
              <a:t>Informação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199" y="1524000"/>
            <a:ext cx="8334651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5313" y="251303"/>
            <a:ext cx="6120887" cy="6225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Multidisciplinar</a:t>
            </a:r>
            <a:endParaRPr 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3855" y="1371600"/>
            <a:ext cx="6729623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6096000"/>
            <a:ext cx="8229600" cy="563563"/>
          </a:xfrm>
        </p:spPr>
        <p:txBody>
          <a:bodyPr>
            <a:normAutofit/>
          </a:bodyPr>
          <a:lstStyle/>
          <a:p>
            <a:r>
              <a:rPr lang="en-US" sz="2000" dirty="0" err="1" smtClean="0"/>
              <a:t>Agner</a:t>
            </a:r>
            <a:r>
              <a:rPr lang="en-US" sz="2000" dirty="0" smtClean="0"/>
              <a:t> </a:t>
            </a:r>
            <a:r>
              <a:rPr lang="en-US" sz="2000" dirty="0" err="1" smtClean="0"/>
              <a:t>apud</a:t>
            </a:r>
            <a:r>
              <a:rPr lang="en-US" sz="2000" dirty="0" smtClean="0"/>
              <a:t> DILLON (2003)</a:t>
            </a:r>
            <a:endParaRPr lang="en-US" sz="2000" dirty="0"/>
          </a:p>
        </p:txBody>
      </p:sp>
      <p:graphicFrame>
        <p:nvGraphicFramePr>
          <p:cNvPr id="5" name="Diagrama 4"/>
          <p:cNvGraphicFramePr/>
          <p:nvPr/>
        </p:nvGraphicFramePr>
        <p:xfrm>
          <a:off x="228600" y="0"/>
          <a:ext cx="86868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240" y="304800"/>
            <a:ext cx="8934560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Exemplo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295399"/>
            <a:ext cx="8207396" cy="5357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b="1" dirty="0"/>
              <a:t>Mapa da linha de trem de </a:t>
            </a:r>
            <a:r>
              <a:rPr lang="pt-BR" b="1" dirty="0" err="1"/>
              <a:t>Yamanote</a:t>
            </a:r>
            <a:r>
              <a:rPr lang="pt-BR" b="1" dirty="0"/>
              <a:t> - Tóquio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481138"/>
            <a:ext cx="8624157" cy="537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914400"/>
            <a:ext cx="7191375" cy="51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Usabilidade</a:t>
            </a:r>
            <a:r>
              <a:rPr lang="en-US" dirty="0" smtClean="0"/>
              <a:t> e </a:t>
            </a:r>
            <a:r>
              <a:rPr lang="en-US" dirty="0" err="1" smtClean="0"/>
              <a:t>Arquitetura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Informação</a:t>
            </a:r>
            <a:r>
              <a:rPr lang="en-US" dirty="0" smtClean="0"/>
              <a:t> </a:t>
            </a:r>
            <a:r>
              <a:rPr lang="en-US" dirty="0" err="1" smtClean="0"/>
              <a:t>são</a:t>
            </a:r>
            <a:r>
              <a:rPr lang="en-US" dirty="0" smtClean="0"/>
              <a:t> </a:t>
            </a:r>
            <a:r>
              <a:rPr lang="en-US" dirty="0" err="1" smtClean="0"/>
              <a:t>importantes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1600200"/>
            <a:ext cx="4800598" cy="4800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28600" y="4191000"/>
            <a:ext cx="3886200" cy="2438400"/>
          </a:xfrm>
        </p:spPr>
        <p:txBody>
          <a:bodyPr/>
          <a:lstStyle/>
          <a:p>
            <a:r>
              <a:rPr lang="en-US" dirty="0" err="1" smtClean="0"/>
              <a:t>Qual</a:t>
            </a:r>
            <a:r>
              <a:rPr lang="en-US" dirty="0" smtClean="0"/>
              <a:t> é </a:t>
            </a:r>
            <a:r>
              <a:rPr lang="en-US" dirty="0" err="1" smtClean="0"/>
              <a:t>mais</a:t>
            </a:r>
            <a:r>
              <a:rPr lang="en-US" dirty="0" smtClean="0"/>
              <a:t> </a:t>
            </a:r>
            <a:r>
              <a:rPr lang="en-US" dirty="0" err="1" smtClean="0"/>
              <a:t>fácil</a:t>
            </a:r>
            <a:r>
              <a:rPr lang="en-US" dirty="0" smtClean="0"/>
              <a:t> de </a:t>
            </a:r>
            <a:r>
              <a:rPr lang="en-US" dirty="0" err="1" smtClean="0"/>
              <a:t>entender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0" y="3320143"/>
            <a:ext cx="4953000" cy="3537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056682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615" y="152400"/>
            <a:ext cx="9087385" cy="6440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546" y="152400"/>
            <a:ext cx="9152546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Organizar</a:t>
            </a:r>
            <a:r>
              <a:rPr lang="en-US" dirty="0" smtClean="0"/>
              <a:t> a web é </a:t>
            </a:r>
            <a:r>
              <a:rPr lang="en-US" dirty="0" err="1" smtClean="0"/>
              <a:t>fácil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Ambigüidade</a:t>
            </a:r>
            <a:endParaRPr lang="en-US" dirty="0"/>
          </a:p>
          <a:p>
            <a:r>
              <a:rPr lang="en-US" dirty="0" err="1"/>
              <a:t>Heterogeneidade</a:t>
            </a:r>
            <a:endParaRPr lang="en-US" dirty="0"/>
          </a:p>
          <a:p>
            <a:r>
              <a:rPr lang="en-US" dirty="0" err="1"/>
              <a:t>Diferenças</a:t>
            </a:r>
            <a:r>
              <a:rPr lang="en-US" dirty="0"/>
              <a:t> de </a:t>
            </a:r>
            <a:r>
              <a:rPr lang="en-US" dirty="0" err="1"/>
              <a:t>Perspectiva</a:t>
            </a:r>
            <a:endParaRPr lang="en-US" dirty="0"/>
          </a:p>
          <a:p>
            <a:r>
              <a:rPr lang="en-US" dirty="0" err="1"/>
              <a:t>Políticas</a:t>
            </a:r>
            <a:r>
              <a:rPr lang="en-US" dirty="0"/>
              <a:t> </a:t>
            </a:r>
            <a:r>
              <a:rPr lang="en-US" dirty="0" err="1"/>
              <a:t>Internas</a:t>
            </a:r>
            <a:endParaRPr lang="en-US" dirty="0"/>
          </a:p>
          <a:p>
            <a:r>
              <a:rPr lang="en-US" dirty="0" err="1"/>
              <a:t>Estética</a:t>
            </a:r>
            <a:endParaRPr lang="en-US" dirty="0"/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1" y="3962401"/>
            <a:ext cx="67818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Submarino</a:t>
            </a:r>
            <a:endParaRPr lang="en-US" dirty="0"/>
          </a:p>
        </p:txBody>
      </p:sp>
      <p:pic>
        <p:nvPicPr>
          <p:cNvPr id="4" name="Content Placeholder 3" descr="Captura de tela 2015-05-19 16.15.03.pn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3" t="6003" b="6003"/>
          <a:stretch/>
        </p:blipFill>
        <p:spPr>
          <a:xfrm>
            <a:off x="295495" y="1371600"/>
            <a:ext cx="8848505" cy="5287963"/>
          </a:xfrm>
        </p:spPr>
      </p:pic>
    </p:spTree>
    <p:extLst>
      <p:ext uri="{BB962C8B-B14F-4D97-AF65-F5344CB8AC3E}">
        <p14:creationId xmlns:p14="http://schemas.microsoft.com/office/powerpoint/2010/main" val="29130495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Captura de tela 2015-05-19 16.38.26.pn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61" t="6003" r="12333" b="6003"/>
          <a:stretch/>
        </p:blipFill>
        <p:spPr>
          <a:xfrm>
            <a:off x="685800" y="387557"/>
            <a:ext cx="7827328" cy="5937043"/>
          </a:xfrm>
        </p:spPr>
      </p:pic>
    </p:spTree>
    <p:extLst>
      <p:ext uri="{BB962C8B-B14F-4D97-AF65-F5344CB8AC3E}">
        <p14:creationId xmlns:p14="http://schemas.microsoft.com/office/powerpoint/2010/main" val="2850198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3322"/>
            <a:ext cx="9102835" cy="6429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5143" y="385997"/>
            <a:ext cx="8846457" cy="6091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388" y="167561"/>
            <a:ext cx="8951612" cy="6385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Informação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1447800"/>
            <a:ext cx="5638800" cy="4760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191" y="457200"/>
            <a:ext cx="867877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48830"/>
            <a:ext cx="8551560" cy="6609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43" y="190247"/>
            <a:ext cx="9089857" cy="6439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Espaço</a:t>
            </a:r>
            <a:r>
              <a:rPr lang="en-US" dirty="0" smtClean="0"/>
              <a:t> Virtual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2720" y="1419224"/>
            <a:ext cx="8794488" cy="4981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7714" y="381000"/>
            <a:ext cx="8708572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6000" y="304800"/>
            <a:ext cx="72009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tângulo 4"/>
          <p:cNvSpPr/>
          <p:nvPr/>
        </p:nvSpPr>
        <p:spPr>
          <a:xfrm>
            <a:off x="762000" y="2514600"/>
            <a:ext cx="3048000" cy="457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Extra.com</a:t>
            </a:r>
            <a:endParaRPr lang="en-US" dirty="0"/>
          </a:p>
        </p:txBody>
      </p:sp>
      <p:pic>
        <p:nvPicPr>
          <p:cNvPr id="6" name="Content Placeholder 5" descr="Captura de tela 2015-05-19 16.42.06.pn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19" t="6003" r="3666" b="6003"/>
          <a:stretch/>
        </p:blipFill>
        <p:spPr>
          <a:xfrm>
            <a:off x="1182956" y="1600200"/>
            <a:ext cx="7202125" cy="4525963"/>
          </a:xfrm>
        </p:spPr>
      </p:pic>
    </p:spTree>
    <p:extLst>
      <p:ext uri="{BB962C8B-B14F-4D97-AF65-F5344CB8AC3E}">
        <p14:creationId xmlns:p14="http://schemas.microsoft.com/office/powerpoint/2010/main" val="268192935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820" y="304800"/>
            <a:ext cx="8736215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Dificuldades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Como </a:t>
            </a:r>
            <a:r>
              <a:rPr lang="en-US" dirty="0" err="1" smtClean="0"/>
              <a:t>voc</a:t>
            </a:r>
            <a:r>
              <a:rPr lang="en-US" dirty="0" err="1" smtClean="0"/>
              <a:t>ês</a:t>
            </a:r>
            <a:r>
              <a:rPr lang="en-US" dirty="0" smtClean="0"/>
              <a:t> </a:t>
            </a:r>
            <a:r>
              <a:rPr lang="en-US" dirty="0" err="1" smtClean="0"/>
              <a:t>chamam</a:t>
            </a:r>
            <a:r>
              <a:rPr lang="en-US" dirty="0" smtClean="0"/>
              <a:t> </a:t>
            </a:r>
            <a:r>
              <a:rPr lang="en-US" dirty="0" err="1" smtClean="0"/>
              <a:t>isso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2133600"/>
            <a:ext cx="4470400" cy="447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0921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Refrigerador</a:t>
            </a:r>
            <a:r>
              <a:rPr lang="en-US" dirty="0" smtClean="0"/>
              <a:t> / </a:t>
            </a:r>
            <a:r>
              <a:rPr lang="en-US" dirty="0" err="1" smtClean="0"/>
              <a:t>Geladeira</a:t>
            </a:r>
            <a:endParaRPr lang="en-US" dirty="0"/>
          </a:p>
        </p:txBody>
      </p:sp>
      <p:pic>
        <p:nvPicPr>
          <p:cNvPr id="4" name="Content Placeholder 3" descr="Captura de tela 2015-05-19 16.16.44.pn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3" t="6003" r="10219" b="6003"/>
          <a:stretch/>
        </p:blipFill>
        <p:spPr>
          <a:xfrm>
            <a:off x="433282" y="1143000"/>
            <a:ext cx="8101118" cy="5446090"/>
          </a:xfrm>
        </p:spPr>
      </p:pic>
    </p:spTree>
    <p:extLst>
      <p:ext uri="{BB962C8B-B14F-4D97-AF65-F5344CB8AC3E}">
        <p14:creationId xmlns:p14="http://schemas.microsoft.com/office/powerpoint/2010/main" val="24614917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Internet e as </a:t>
            </a:r>
            <a:r>
              <a:rPr lang="en-US" dirty="0" err="1" smtClean="0"/>
              <a:t>mídias</a:t>
            </a:r>
            <a:r>
              <a:rPr lang="en-US" dirty="0" smtClean="0"/>
              <a:t> </a:t>
            </a:r>
            <a:r>
              <a:rPr lang="en-US" dirty="0" err="1" smtClean="0"/>
              <a:t>sociais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Bisel 3">
            <a:hlinkClick r:id="rId2" action="ppaction://hlinkfile"/>
          </p:cNvPr>
          <p:cNvSpPr/>
          <p:nvPr/>
        </p:nvSpPr>
        <p:spPr>
          <a:xfrm>
            <a:off x="1447800" y="2590800"/>
            <a:ext cx="1066800" cy="609600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1338" y="0"/>
            <a:ext cx="73413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aptura de tela 2015-05-19 16.45.17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22" t="6131" r="6587"/>
          <a:stretch/>
        </p:blipFill>
        <p:spPr>
          <a:xfrm>
            <a:off x="381000" y="446582"/>
            <a:ext cx="8534400" cy="5954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30133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470" y="144204"/>
            <a:ext cx="9026530" cy="6485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Como </a:t>
            </a:r>
            <a:r>
              <a:rPr lang="en-US" dirty="0" err="1" smtClean="0"/>
              <a:t>chamar</a:t>
            </a:r>
            <a:r>
              <a:rPr lang="en-US" dirty="0" smtClean="0"/>
              <a:t> </a:t>
            </a:r>
            <a:r>
              <a:rPr lang="en-US" dirty="0" err="1" smtClean="0"/>
              <a:t>isso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219200"/>
            <a:ext cx="541020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68661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Algumas</a:t>
            </a:r>
            <a:r>
              <a:rPr lang="en-US" dirty="0" smtClean="0"/>
              <a:t> </a:t>
            </a:r>
            <a:r>
              <a:rPr lang="en-US" dirty="0" err="1" smtClean="0"/>
              <a:t>lojas</a:t>
            </a:r>
            <a:r>
              <a:rPr lang="en-US" dirty="0" smtClean="0"/>
              <a:t> </a:t>
            </a:r>
            <a:r>
              <a:rPr lang="en-US" dirty="0" err="1" smtClean="0"/>
              <a:t>chamam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Tapete</a:t>
            </a:r>
            <a:r>
              <a:rPr lang="en-US" dirty="0" smtClean="0"/>
              <a:t> de </a:t>
            </a:r>
            <a:r>
              <a:rPr lang="en-US" dirty="0" err="1" smtClean="0"/>
              <a:t>banheiro</a:t>
            </a:r>
            <a:endParaRPr lang="en-US" dirty="0" smtClean="0"/>
          </a:p>
          <a:p>
            <a:r>
              <a:rPr lang="en-US" dirty="0" err="1" smtClean="0"/>
              <a:t>Piso</a:t>
            </a:r>
            <a:r>
              <a:rPr lang="en-US" dirty="0" smtClean="0"/>
              <a:t> de </a:t>
            </a:r>
            <a:r>
              <a:rPr lang="en-US" dirty="0" err="1" smtClean="0"/>
              <a:t>banheiro</a:t>
            </a:r>
            <a:endParaRPr lang="en-US" dirty="0" smtClean="0"/>
          </a:p>
          <a:p>
            <a:r>
              <a:rPr lang="en-US" dirty="0" err="1" smtClean="0"/>
              <a:t>Tolha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err="1" smtClean="0"/>
              <a:t>piso</a:t>
            </a:r>
            <a:endParaRPr lang="en-US" dirty="0" smtClean="0"/>
          </a:p>
          <a:p>
            <a:r>
              <a:rPr lang="en-US" dirty="0" err="1" smtClean="0"/>
              <a:t>Toalha</a:t>
            </a:r>
            <a:r>
              <a:rPr lang="en-US" dirty="0" smtClean="0"/>
              <a:t> de </a:t>
            </a:r>
            <a:r>
              <a:rPr lang="en-US" dirty="0" err="1" smtClean="0"/>
              <a:t>piso</a:t>
            </a:r>
            <a:endParaRPr lang="en-US" dirty="0" smtClean="0"/>
          </a:p>
          <a:p>
            <a:r>
              <a:rPr lang="en-US" dirty="0" err="1" smtClean="0"/>
              <a:t>Toalha</a:t>
            </a:r>
            <a:r>
              <a:rPr lang="en-US" dirty="0" smtClean="0"/>
              <a:t> de </a:t>
            </a:r>
            <a:r>
              <a:rPr lang="en-US" dirty="0" err="1" smtClean="0"/>
              <a:t>p</a:t>
            </a:r>
            <a:r>
              <a:rPr lang="en-US" dirty="0" err="1" smtClean="0"/>
              <a:t>é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265980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 </a:t>
            </a:r>
            <a:r>
              <a:rPr lang="en-US" dirty="0" err="1" smtClean="0"/>
              <a:t>isso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00199"/>
            <a:ext cx="4114800" cy="313813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5800" y="3186970"/>
            <a:ext cx="3848100" cy="2845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43281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HD</a:t>
            </a:r>
          </a:p>
          <a:p>
            <a:r>
              <a:rPr lang="en-US" dirty="0" smtClean="0"/>
              <a:t>Hard disk</a:t>
            </a:r>
          </a:p>
          <a:p>
            <a:r>
              <a:rPr lang="en-US" dirty="0" smtClean="0"/>
              <a:t>Disco </a:t>
            </a:r>
            <a:r>
              <a:rPr lang="en-US" dirty="0" err="1" smtClean="0"/>
              <a:t>r</a:t>
            </a:r>
            <a:r>
              <a:rPr lang="en-US" dirty="0" err="1" smtClean="0"/>
              <a:t>ígido</a:t>
            </a:r>
            <a:r>
              <a:rPr lang="en-US" dirty="0" smtClean="0"/>
              <a:t> </a:t>
            </a:r>
          </a:p>
          <a:p>
            <a:r>
              <a:rPr lang="en-US" dirty="0" smtClean="0"/>
              <a:t>Winchester</a:t>
            </a:r>
          </a:p>
          <a:p>
            <a:r>
              <a:rPr lang="en-US" dirty="0" smtClean="0"/>
              <a:t>…</a:t>
            </a:r>
            <a:endParaRPr lang="en-US" dirty="0"/>
          </a:p>
        </p:txBody>
      </p:sp>
      <p:pic>
        <p:nvPicPr>
          <p:cNvPr id="4" name="Picture 3" descr="Captura de tela 2015-05-19 16.33.29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3" r="24662" b="5599"/>
          <a:stretch/>
        </p:blipFill>
        <p:spPr>
          <a:xfrm>
            <a:off x="2895600" y="521125"/>
            <a:ext cx="6019800" cy="6141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09103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655" y="457200"/>
            <a:ext cx="9058345" cy="5692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tângulo 4"/>
          <p:cNvSpPr/>
          <p:nvPr/>
        </p:nvSpPr>
        <p:spPr>
          <a:xfrm>
            <a:off x="6324600" y="3581400"/>
            <a:ext cx="838200" cy="228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tângulo 5"/>
          <p:cNvSpPr/>
          <p:nvPr/>
        </p:nvSpPr>
        <p:spPr>
          <a:xfrm>
            <a:off x="2362200" y="5638800"/>
            <a:ext cx="228600" cy="304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tângulo 6"/>
          <p:cNvSpPr/>
          <p:nvPr/>
        </p:nvSpPr>
        <p:spPr>
          <a:xfrm>
            <a:off x="5486400" y="5638800"/>
            <a:ext cx="1219200" cy="228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6000" y="304800"/>
            <a:ext cx="72009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tângulo 4"/>
          <p:cNvSpPr/>
          <p:nvPr/>
        </p:nvSpPr>
        <p:spPr>
          <a:xfrm>
            <a:off x="685800" y="1905000"/>
            <a:ext cx="7772400" cy="609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45915"/>
            <a:ext cx="9144000" cy="6566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 explicativo retangular com cantos arredondados 4"/>
          <p:cNvSpPr/>
          <p:nvPr/>
        </p:nvSpPr>
        <p:spPr>
          <a:xfrm>
            <a:off x="685800" y="1600200"/>
            <a:ext cx="8153400" cy="3657600"/>
          </a:xfrm>
          <a:prstGeom prst="wedgeRoundRect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 </a:t>
            </a:r>
            <a:r>
              <a:rPr lang="en-US" dirty="0" err="1" smtClean="0"/>
              <a:t>que</a:t>
            </a:r>
            <a:r>
              <a:rPr lang="en-US" dirty="0" smtClean="0"/>
              <a:t> é </a:t>
            </a:r>
            <a:r>
              <a:rPr lang="en-US" dirty="0" err="1" smtClean="0"/>
              <a:t>usabilidade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735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pt-BR" i="1" dirty="0" smtClean="0"/>
              <a:t>“Usabilidade </a:t>
            </a:r>
            <a:r>
              <a:rPr lang="pt-BR" i="1" dirty="0"/>
              <a:t>é a medida na qual </a:t>
            </a:r>
            <a:r>
              <a:rPr lang="pt-BR" i="1" dirty="0" smtClean="0"/>
              <a:t>um produto </a:t>
            </a:r>
            <a:r>
              <a:rPr lang="pt-BR" i="1" dirty="0"/>
              <a:t>pode ser usado </a:t>
            </a:r>
            <a:r>
              <a:rPr lang="pt-BR" i="1" dirty="0" smtClean="0"/>
              <a:t>por </a:t>
            </a:r>
            <a:r>
              <a:rPr lang="en-US" i="1" dirty="0" err="1" smtClean="0"/>
              <a:t>usuários</a:t>
            </a:r>
            <a:r>
              <a:rPr lang="en-US" i="1" dirty="0" smtClean="0"/>
              <a:t> </a:t>
            </a:r>
            <a:r>
              <a:rPr lang="en-US" i="1" dirty="0" err="1"/>
              <a:t>específicos</a:t>
            </a:r>
            <a:r>
              <a:rPr lang="en-US" i="1" dirty="0"/>
              <a:t> </a:t>
            </a:r>
            <a:r>
              <a:rPr lang="en-US" i="1" dirty="0" err="1"/>
              <a:t>para</a:t>
            </a:r>
            <a:r>
              <a:rPr lang="en-US" i="1" dirty="0"/>
              <a:t> </a:t>
            </a:r>
            <a:r>
              <a:rPr lang="en-US" i="1" dirty="0" err="1" smtClean="0"/>
              <a:t>alcançar</a:t>
            </a:r>
            <a:r>
              <a:rPr lang="en-US" i="1" dirty="0" smtClean="0"/>
              <a:t> </a:t>
            </a:r>
            <a:r>
              <a:rPr lang="en-US" i="1" dirty="0" err="1" smtClean="0"/>
              <a:t>objetivos</a:t>
            </a:r>
            <a:r>
              <a:rPr lang="en-US" i="1" dirty="0" smtClean="0"/>
              <a:t> </a:t>
            </a:r>
            <a:r>
              <a:rPr lang="en-US" i="1" dirty="0" err="1"/>
              <a:t>específicos</a:t>
            </a:r>
            <a:r>
              <a:rPr lang="en-US" i="1" dirty="0"/>
              <a:t> </a:t>
            </a:r>
            <a:r>
              <a:rPr lang="en-US" i="1" dirty="0" smtClean="0"/>
              <a:t>com </a:t>
            </a:r>
            <a:r>
              <a:rPr lang="en-US" i="1" dirty="0" err="1" smtClean="0"/>
              <a:t>efetividade</a:t>
            </a:r>
            <a:r>
              <a:rPr lang="en-US" i="1" dirty="0"/>
              <a:t>, </a:t>
            </a:r>
            <a:r>
              <a:rPr lang="en-US" i="1" dirty="0" err="1"/>
              <a:t>eficiência</a:t>
            </a:r>
            <a:r>
              <a:rPr lang="en-US" i="1" dirty="0"/>
              <a:t> e </a:t>
            </a:r>
            <a:r>
              <a:rPr lang="en-US" i="1" dirty="0" err="1" smtClean="0"/>
              <a:t>satisfação</a:t>
            </a:r>
            <a:r>
              <a:rPr lang="en-US" i="1" dirty="0" smtClean="0"/>
              <a:t> </a:t>
            </a:r>
            <a:r>
              <a:rPr lang="pt-BR" i="1" dirty="0" smtClean="0"/>
              <a:t>num </a:t>
            </a:r>
            <a:r>
              <a:rPr lang="pt-BR" i="1" dirty="0"/>
              <a:t>contexto específico de uso</a:t>
            </a:r>
            <a:r>
              <a:rPr lang="pt-BR" i="1" dirty="0" smtClean="0"/>
              <a:t>.”</a:t>
            </a:r>
            <a:endParaRPr lang="pt-BR" i="1" dirty="0"/>
          </a:p>
          <a:p>
            <a:pPr algn="ctr">
              <a:buNone/>
            </a:pPr>
            <a:r>
              <a:rPr lang="en-US" dirty="0"/>
              <a:t>Norma ISO 94241-11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5044" y="304800"/>
            <a:ext cx="8853909" cy="6248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Captura de tela 2015-05-19 16.49.03.pn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1" t="6003" r="918" b="6003"/>
          <a:stretch/>
        </p:blipFill>
        <p:spPr>
          <a:xfrm>
            <a:off x="282670" y="1066800"/>
            <a:ext cx="8556530" cy="5059363"/>
          </a:xfr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181" y="387774"/>
            <a:ext cx="9154181" cy="6089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-20900"/>
            <a:ext cx="6934199" cy="6679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90600"/>
            <a:ext cx="2057400" cy="114300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Palavra</a:t>
            </a:r>
            <a:r>
              <a:rPr lang="en-US" dirty="0" smtClean="0"/>
              <a:t> da </a:t>
            </a:r>
            <a:r>
              <a:rPr lang="en-US" dirty="0" err="1" smtClean="0"/>
              <a:t>busca</a:t>
            </a:r>
            <a:r>
              <a:rPr lang="en-US" dirty="0" smtClean="0"/>
              <a:t>: HD</a:t>
            </a:r>
            <a:endParaRPr lang="en-US" dirty="0"/>
          </a:p>
        </p:txBody>
      </p:sp>
      <p:pic>
        <p:nvPicPr>
          <p:cNvPr id="5" name="Picture 4" descr="Captura de tela 2015-05-19 16.30.31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96" t="6147" r="23624"/>
          <a:stretch/>
        </p:blipFill>
        <p:spPr>
          <a:xfrm>
            <a:off x="2514600" y="0"/>
            <a:ext cx="6269665" cy="6476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74918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Captura de tela 2015-05-19 16.50.41.pn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8" t="6003" b="6003"/>
          <a:stretch/>
        </p:blipFill>
        <p:spPr>
          <a:xfrm>
            <a:off x="268362" y="990600"/>
            <a:ext cx="8810626" cy="5135563"/>
          </a:xfrm>
        </p:spPr>
      </p:pic>
    </p:spTree>
    <p:extLst>
      <p:ext uri="{BB962C8B-B14F-4D97-AF65-F5344CB8AC3E}">
        <p14:creationId xmlns:p14="http://schemas.microsoft.com/office/powerpoint/2010/main" val="17280250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481"/>
            <a:ext cx="9143999" cy="6522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Algumas</a:t>
            </a:r>
            <a:r>
              <a:rPr lang="en-US" dirty="0" smtClean="0"/>
              <a:t> </a:t>
            </a:r>
            <a:r>
              <a:rPr lang="en-US" dirty="0" err="1" smtClean="0"/>
              <a:t>Heurísticas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371600"/>
            <a:ext cx="8382000" cy="5334000"/>
          </a:xfrm>
        </p:spPr>
        <p:txBody>
          <a:bodyPr>
            <a:normAutofit fontScale="55000" lnSpcReduction="20000"/>
          </a:bodyPr>
          <a:lstStyle/>
          <a:p>
            <a:r>
              <a:rPr lang="pt-BR" b="1" dirty="0"/>
              <a:t>As 10 Heurísticas do Nielsen</a:t>
            </a:r>
          </a:p>
          <a:p>
            <a:pPr lvl="1"/>
            <a:r>
              <a:rPr lang="pt-BR" dirty="0"/>
              <a:t>São 10 princípios gerais para o design de interfaces para usuários.</a:t>
            </a:r>
          </a:p>
          <a:p>
            <a:pPr lvl="1"/>
            <a:r>
              <a:rPr lang="en-US" dirty="0"/>
              <a:t>http://www.useit.com/papers/heuristic/heuristic_list.html</a:t>
            </a:r>
          </a:p>
          <a:p>
            <a:r>
              <a:rPr lang="pt-BR" dirty="0"/>
              <a:t> </a:t>
            </a:r>
            <a:r>
              <a:rPr lang="pt-BR" b="1" dirty="0"/>
              <a:t>Heurísticas para Arquitetura de Informação do Rosenfeld (ROSENFELD, 2004)</a:t>
            </a:r>
          </a:p>
          <a:p>
            <a:pPr lvl="1"/>
            <a:r>
              <a:rPr lang="pt-BR" dirty="0"/>
              <a:t>Avaliam as cinco áreas mais prováveis do usuário interagir com a arquitetura de informação do </a:t>
            </a:r>
            <a:r>
              <a:rPr lang="pt-BR" dirty="0" err="1"/>
              <a:t>website</a:t>
            </a:r>
            <a:r>
              <a:rPr lang="pt-BR" dirty="0"/>
              <a:t>.</a:t>
            </a:r>
          </a:p>
          <a:p>
            <a:pPr lvl="1"/>
            <a:r>
              <a:rPr lang="en-US" dirty="0"/>
              <a:t>http://www.useit.com/papers/heuristic/heuristic_list.html</a:t>
            </a:r>
          </a:p>
          <a:p>
            <a:r>
              <a:rPr lang="en-US" dirty="0"/>
              <a:t> </a:t>
            </a:r>
            <a:r>
              <a:rPr lang="en-US" b="1" dirty="0"/>
              <a:t>IA Heuristics for Search Systems (ROSENFELD, 2004)</a:t>
            </a:r>
          </a:p>
          <a:p>
            <a:pPr lvl="1"/>
            <a:r>
              <a:rPr lang="pt-BR" dirty="0"/>
              <a:t>Avalia o sistema de busca.</a:t>
            </a:r>
          </a:p>
          <a:p>
            <a:pPr lvl="1"/>
            <a:r>
              <a:rPr lang="en-US" dirty="0"/>
              <a:t>http://louisrosenfeld.com/home/bloug_archive/000290.html</a:t>
            </a:r>
          </a:p>
          <a:p>
            <a:r>
              <a:rPr lang="en-US" dirty="0"/>
              <a:t> </a:t>
            </a:r>
            <a:r>
              <a:rPr lang="en-US" b="1" dirty="0"/>
              <a:t>Navigation Stress Test (INSTONE, 2004)</a:t>
            </a:r>
          </a:p>
          <a:p>
            <a:pPr lvl="1"/>
            <a:r>
              <a:rPr lang="pt-BR" dirty="0"/>
              <a:t>Avalia o sistema de navegação.</a:t>
            </a:r>
          </a:p>
          <a:p>
            <a:pPr lvl="1"/>
            <a:r>
              <a:rPr lang="en-US" dirty="0"/>
              <a:t>http://user-experience.org/uefiles/navstress</a:t>
            </a:r>
          </a:p>
          <a:p>
            <a:r>
              <a:rPr lang="fr-FR" dirty="0"/>
              <a:t> </a:t>
            </a:r>
            <a:r>
              <a:rPr lang="fr-FR" b="1" dirty="0"/>
              <a:t>Content Analysis Heuristics (LEISE, 2007)</a:t>
            </a:r>
          </a:p>
          <a:p>
            <a:pPr lvl="1"/>
            <a:r>
              <a:rPr lang="pt-BR" dirty="0"/>
              <a:t>Avalia o conteúdo do </a:t>
            </a:r>
            <a:r>
              <a:rPr lang="pt-BR" dirty="0" err="1"/>
              <a:t>website</a:t>
            </a:r>
            <a:r>
              <a:rPr lang="pt-BR" dirty="0"/>
              <a:t>.</a:t>
            </a:r>
          </a:p>
          <a:p>
            <a:pPr lvl="1"/>
            <a:r>
              <a:rPr lang="en-US" dirty="0"/>
              <a:t>http://www.boxesandarrows.com/view/content-analysis</a:t>
            </a:r>
          </a:p>
          <a:p>
            <a:r>
              <a:rPr lang="pt-BR" dirty="0"/>
              <a:t> </a:t>
            </a:r>
            <a:r>
              <a:rPr lang="pt-BR" b="1" dirty="0"/>
              <a:t>Heurísticas para avaliação de usabilidade de portais corporativos (DIAS, 2001)</a:t>
            </a:r>
          </a:p>
          <a:p>
            <a:pPr lvl="1"/>
            <a:r>
              <a:rPr lang="en-US" dirty="0"/>
              <a:t>http://www.geocities.com/claudiaad/heuristicas_web.html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err="1" smtClean="0"/>
              <a:t>Heur</a:t>
            </a:r>
            <a:r>
              <a:rPr lang="en-US" dirty="0" err="1" smtClean="0"/>
              <a:t>ísticas</a:t>
            </a:r>
            <a:r>
              <a:rPr lang="en-US" dirty="0" smtClean="0"/>
              <a:t> de Nielsen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295400" y="1219200"/>
            <a:ext cx="7315200" cy="5632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dirty="0" err="1" smtClean="0"/>
              <a:t>Visibilidade</a:t>
            </a:r>
            <a:r>
              <a:rPr lang="en-US" dirty="0" smtClean="0"/>
              <a:t> </a:t>
            </a:r>
            <a:r>
              <a:rPr lang="en-US" dirty="0"/>
              <a:t>de Status do </a:t>
            </a:r>
            <a:r>
              <a:rPr lang="en-US" dirty="0" err="1"/>
              <a:t>Sistema</a:t>
            </a:r>
            <a:endParaRPr lang="en-US" dirty="0"/>
          </a:p>
          <a:p>
            <a:pPr marL="342900" indent="-342900">
              <a:buAutoNum type="arabicPeriod"/>
            </a:pPr>
            <a:endParaRPr lang="en-US" dirty="0"/>
          </a:p>
          <a:p>
            <a:r>
              <a:rPr lang="en-US" dirty="0"/>
              <a:t>2.Relacionamento entre a interface do </a:t>
            </a:r>
            <a:r>
              <a:rPr lang="en-US" dirty="0" err="1"/>
              <a:t>sistema</a:t>
            </a:r>
            <a:r>
              <a:rPr lang="en-US" dirty="0"/>
              <a:t> e o </a:t>
            </a:r>
            <a:r>
              <a:rPr lang="en-US" dirty="0" err="1"/>
              <a:t>mundo</a:t>
            </a:r>
            <a:r>
              <a:rPr lang="en-US" dirty="0"/>
              <a:t> real</a:t>
            </a:r>
          </a:p>
          <a:p>
            <a:endParaRPr lang="en-US" dirty="0"/>
          </a:p>
          <a:p>
            <a:r>
              <a:rPr lang="en-US" dirty="0"/>
              <a:t>3. </a:t>
            </a:r>
            <a:r>
              <a:rPr lang="en-US" dirty="0" err="1"/>
              <a:t>Liberdade</a:t>
            </a:r>
            <a:r>
              <a:rPr lang="en-US" dirty="0"/>
              <a:t> e </a:t>
            </a:r>
            <a:r>
              <a:rPr lang="en-US" dirty="0" err="1"/>
              <a:t>controle</a:t>
            </a:r>
            <a:r>
              <a:rPr lang="en-US" dirty="0"/>
              <a:t> do </a:t>
            </a:r>
            <a:r>
              <a:rPr lang="en-US" dirty="0" err="1"/>
              <a:t>usuário</a:t>
            </a:r>
            <a:endParaRPr lang="en-US" dirty="0"/>
          </a:p>
          <a:p>
            <a:endParaRPr lang="en-US" dirty="0"/>
          </a:p>
          <a:p>
            <a:r>
              <a:rPr lang="en-US" dirty="0"/>
              <a:t>4. </a:t>
            </a:r>
            <a:r>
              <a:rPr lang="en-US" dirty="0" err="1"/>
              <a:t>Consistência</a:t>
            </a:r>
            <a:endParaRPr lang="en-US" dirty="0"/>
          </a:p>
          <a:p>
            <a:endParaRPr lang="en-US" dirty="0"/>
          </a:p>
          <a:p>
            <a:r>
              <a:rPr lang="en-US" dirty="0"/>
              <a:t>5. </a:t>
            </a:r>
            <a:r>
              <a:rPr lang="en-US" dirty="0" err="1"/>
              <a:t>Prevenção</a:t>
            </a:r>
            <a:r>
              <a:rPr lang="en-US" dirty="0"/>
              <a:t> de </a:t>
            </a:r>
            <a:r>
              <a:rPr lang="en-US" dirty="0" err="1"/>
              <a:t>erros</a:t>
            </a:r>
            <a:endParaRPr lang="en-US" dirty="0"/>
          </a:p>
          <a:p>
            <a:endParaRPr lang="en-US" dirty="0"/>
          </a:p>
          <a:p>
            <a:r>
              <a:rPr lang="en-US" dirty="0"/>
              <a:t>6. </a:t>
            </a:r>
            <a:r>
              <a:rPr lang="en-US" dirty="0" err="1"/>
              <a:t>Reconhecimento</a:t>
            </a:r>
            <a:r>
              <a:rPr lang="en-US" dirty="0"/>
              <a:t> </a:t>
            </a:r>
            <a:r>
              <a:rPr lang="en-US" dirty="0" err="1"/>
              <a:t>ao</a:t>
            </a:r>
            <a:r>
              <a:rPr lang="en-US" dirty="0"/>
              <a:t> </a:t>
            </a:r>
            <a:r>
              <a:rPr lang="en-US" dirty="0" err="1"/>
              <a:t>invés</a:t>
            </a:r>
            <a:r>
              <a:rPr lang="en-US" dirty="0"/>
              <a:t> de </a:t>
            </a:r>
            <a:r>
              <a:rPr lang="en-US" dirty="0" err="1"/>
              <a:t>lembrança</a:t>
            </a:r>
            <a:endParaRPr lang="en-US" dirty="0"/>
          </a:p>
          <a:p>
            <a:endParaRPr lang="en-US" dirty="0"/>
          </a:p>
          <a:p>
            <a:r>
              <a:rPr lang="en-US" dirty="0"/>
              <a:t>7. </a:t>
            </a:r>
            <a:r>
              <a:rPr lang="en-US" dirty="0" err="1"/>
              <a:t>Flexibilidade</a:t>
            </a:r>
            <a:r>
              <a:rPr lang="en-US" dirty="0"/>
              <a:t> e </a:t>
            </a:r>
            <a:r>
              <a:rPr lang="en-US" dirty="0" err="1"/>
              <a:t>eficiência</a:t>
            </a:r>
            <a:r>
              <a:rPr lang="en-US" dirty="0"/>
              <a:t> de </a:t>
            </a:r>
            <a:r>
              <a:rPr lang="en-US" dirty="0" err="1"/>
              <a:t>uso</a:t>
            </a:r>
            <a:endParaRPr lang="en-US" dirty="0"/>
          </a:p>
          <a:p>
            <a:endParaRPr lang="en-US" dirty="0"/>
          </a:p>
          <a:p>
            <a:r>
              <a:rPr lang="en-US" dirty="0"/>
              <a:t>8. </a:t>
            </a:r>
            <a:r>
              <a:rPr lang="en-US" dirty="0" err="1"/>
              <a:t>Estética</a:t>
            </a:r>
            <a:r>
              <a:rPr lang="en-US" dirty="0"/>
              <a:t> e design </a:t>
            </a:r>
            <a:r>
              <a:rPr lang="en-US" dirty="0" err="1"/>
              <a:t>minimalista</a:t>
            </a:r>
            <a:endParaRPr lang="en-US" dirty="0"/>
          </a:p>
          <a:p>
            <a:endParaRPr lang="en-US" dirty="0"/>
          </a:p>
          <a:p>
            <a:r>
              <a:rPr lang="en-US" dirty="0"/>
              <a:t>9. </a:t>
            </a:r>
            <a:r>
              <a:rPr lang="en-US" dirty="0" err="1"/>
              <a:t>Ajude</a:t>
            </a:r>
            <a:r>
              <a:rPr lang="en-US" dirty="0"/>
              <a:t> </a:t>
            </a:r>
            <a:r>
              <a:rPr lang="en-US" dirty="0" err="1"/>
              <a:t>os</a:t>
            </a:r>
            <a:r>
              <a:rPr lang="en-US" dirty="0"/>
              <a:t> </a:t>
            </a:r>
            <a:r>
              <a:rPr lang="en-US" dirty="0" err="1"/>
              <a:t>usuários</a:t>
            </a:r>
            <a:r>
              <a:rPr lang="en-US" dirty="0"/>
              <a:t> a </a:t>
            </a:r>
            <a:r>
              <a:rPr lang="en-US" dirty="0" err="1"/>
              <a:t>reconhecer</a:t>
            </a:r>
            <a:r>
              <a:rPr lang="en-US" dirty="0"/>
              <a:t>, </a:t>
            </a:r>
            <a:r>
              <a:rPr lang="en-US" dirty="0" err="1"/>
              <a:t>diagnosticar</a:t>
            </a:r>
            <a:r>
              <a:rPr lang="en-US" dirty="0"/>
              <a:t> e </a:t>
            </a:r>
            <a:r>
              <a:rPr lang="en-US" dirty="0" err="1"/>
              <a:t>sanar</a:t>
            </a:r>
            <a:r>
              <a:rPr lang="en-US" dirty="0"/>
              <a:t> </a:t>
            </a:r>
            <a:r>
              <a:rPr lang="en-US" dirty="0" err="1"/>
              <a:t>erros</a:t>
            </a:r>
            <a:endParaRPr lang="en-US" dirty="0"/>
          </a:p>
          <a:p>
            <a:endParaRPr lang="en-US" dirty="0"/>
          </a:p>
          <a:p>
            <a:r>
              <a:rPr lang="en-US" dirty="0"/>
              <a:t>10. </a:t>
            </a:r>
            <a:r>
              <a:rPr lang="en-US" dirty="0" err="1"/>
              <a:t>Ajuda</a:t>
            </a:r>
            <a:r>
              <a:rPr lang="en-US" dirty="0"/>
              <a:t> e </a:t>
            </a:r>
            <a:r>
              <a:rPr lang="en-US" dirty="0" err="1"/>
              <a:t>documentação</a:t>
            </a:r>
            <a:r>
              <a:rPr lang="en-US" dirty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795539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Minimizar</a:t>
            </a:r>
            <a:r>
              <a:rPr lang="en-US" dirty="0" smtClean="0"/>
              <a:t> a </a:t>
            </a:r>
            <a:r>
              <a:rPr lang="en-US" dirty="0" err="1" smtClean="0"/>
              <a:t>sobrecarga</a:t>
            </a:r>
            <a:r>
              <a:rPr lang="en-US" dirty="0" smtClean="0"/>
              <a:t> do </a:t>
            </a:r>
            <a:r>
              <a:rPr lang="en-US" dirty="0" err="1" smtClean="0"/>
              <a:t>usuário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185" y="1485900"/>
            <a:ext cx="8979087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962400" y="838200"/>
            <a:ext cx="4876800" cy="1143000"/>
          </a:xfrm>
        </p:spPr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rgbClr val="0070C0"/>
                </a:solidFill>
              </a:rPr>
              <a:t>Usabilidade</a:t>
            </a:r>
            <a:r>
              <a:rPr lang="en-US" dirty="0" smtClean="0"/>
              <a:t> </a:t>
            </a:r>
            <a:r>
              <a:rPr lang="en-US" dirty="0" err="1" smtClean="0"/>
              <a:t>não</a:t>
            </a:r>
            <a:r>
              <a:rPr lang="en-US" dirty="0" smtClean="0"/>
              <a:t> é </a:t>
            </a:r>
            <a:r>
              <a:rPr lang="en-US" dirty="0" err="1" smtClean="0"/>
              <a:t>apenas</a:t>
            </a:r>
            <a:r>
              <a:rPr lang="en-US" dirty="0" smtClean="0"/>
              <a:t> o </a:t>
            </a:r>
            <a:r>
              <a:rPr lang="en-US" dirty="0" err="1" smtClean="0"/>
              <a:t>usuário</a:t>
            </a:r>
            <a:r>
              <a:rPr lang="en-US" dirty="0" smtClean="0"/>
              <a:t> </a:t>
            </a:r>
            <a:r>
              <a:rPr lang="en-US" dirty="0" err="1" smtClean="0"/>
              <a:t>conseguir</a:t>
            </a:r>
            <a:r>
              <a:rPr lang="en-US" dirty="0" smtClean="0"/>
              <a:t> </a:t>
            </a:r>
            <a:r>
              <a:rPr lang="en-US" dirty="0" err="1" smtClean="0"/>
              <a:t>usar</a:t>
            </a:r>
            <a:r>
              <a:rPr lang="en-US" dirty="0" smtClean="0"/>
              <a:t> o </a:t>
            </a:r>
            <a:r>
              <a:rPr lang="en-US" dirty="0" err="1" smtClean="0"/>
              <a:t>produto</a:t>
            </a:r>
            <a:r>
              <a:rPr lang="en-US" dirty="0" smtClean="0"/>
              <a:t>!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3048000"/>
            <a:ext cx="8229600" cy="3306763"/>
          </a:xfrm>
        </p:spPr>
        <p:txBody>
          <a:bodyPr>
            <a:normAutofit fontScale="92500"/>
          </a:bodyPr>
          <a:lstStyle/>
          <a:p>
            <a:r>
              <a:rPr lang="pt-BR" dirty="0"/>
              <a:t>Cinco atributos da usabilidade (NIELSEN, 1993):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 </a:t>
            </a:r>
            <a:r>
              <a:rPr lang="en-US" dirty="0" err="1"/>
              <a:t>Facilidade</a:t>
            </a:r>
            <a:r>
              <a:rPr lang="en-US" dirty="0"/>
              <a:t> de </a:t>
            </a:r>
            <a:r>
              <a:rPr lang="en-US" dirty="0" err="1"/>
              <a:t>aprendizagem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</a:t>
            </a:r>
            <a:r>
              <a:rPr lang="en-US" dirty="0" err="1"/>
              <a:t>Eficiência</a:t>
            </a:r>
            <a:r>
              <a:rPr lang="en-US" dirty="0"/>
              <a:t> de </a:t>
            </a:r>
            <a:r>
              <a:rPr lang="en-US" dirty="0" err="1"/>
              <a:t>uso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 err="1" smtClean="0"/>
              <a:t>Facilidade</a:t>
            </a:r>
            <a:r>
              <a:rPr lang="en-US" dirty="0" smtClean="0"/>
              <a:t> </a:t>
            </a:r>
            <a:r>
              <a:rPr lang="en-US" dirty="0"/>
              <a:t>de </a:t>
            </a:r>
            <a:r>
              <a:rPr lang="en-US" dirty="0" err="1"/>
              <a:t>memorização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 err="1" smtClean="0"/>
              <a:t>Baixa</a:t>
            </a:r>
            <a:r>
              <a:rPr lang="en-US" dirty="0" smtClean="0"/>
              <a:t> </a:t>
            </a:r>
            <a:r>
              <a:rPr lang="en-US" dirty="0" err="1"/>
              <a:t>taxa</a:t>
            </a:r>
            <a:r>
              <a:rPr lang="en-US" dirty="0"/>
              <a:t> de </a:t>
            </a:r>
            <a:r>
              <a:rPr lang="en-US" dirty="0" err="1"/>
              <a:t>erros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</a:t>
            </a:r>
            <a:r>
              <a:rPr lang="en-US" dirty="0" err="1"/>
              <a:t>Satisfação</a:t>
            </a:r>
            <a:r>
              <a:rPr lang="en-US" dirty="0"/>
              <a:t> </a:t>
            </a:r>
            <a:r>
              <a:rPr lang="en-US" dirty="0" err="1" smtClean="0"/>
              <a:t>subjetiva</a:t>
            </a:r>
            <a:endParaRPr lang="en-US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114800" cy="308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Feedback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41" y="1538288"/>
            <a:ext cx="9014632" cy="486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Atalhos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920" y="1276350"/>
            <a:ext cx="8888595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Boas </a:t>
            </a:r>
            <a:r>
              <a:rPr lang="en-US" dirty="0" err="1" smtClean="0"/>
              <a:t>mensagens</a:t>
            </a:r>
            <a:r>
              <a:rPr lang="en-US" dirty="0" smtClean="0"/>
              <a:t> de </a:t>
            </a:r>
            <a:r>
              <a:rPr lang="en-US" dirty="0" err="1" smtClean="0"/>
              <a:t>erro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946" y="1271588"/>
            <a:ext cx="8812453" cy="5409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Captura de tela 2015-05-19 16.54.25.pn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1" t="6003" b="6003"/>
          <a:stretch/>
        </p:blipFill>
        <p:spPr>
          <a:xfrm>
            <a:off x="228599" y="304800"/>
            <a:ext cx="8849773" cy="5181600"/>
          </a:xfrm>
        </p:spPr>
      </p:pic>
    </p:spTree>
    <p:extLst>
      <p:ext uri="{BB962C8B-B14F-4D97-AF65-F5344CB8AC3E}">
        <p14:creationId xmlns:p14="http://schemas.microsoft.com/office/powerpoint/2010/main" val="409007184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Captura de tela 2015-05-19 16.55.18.pn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8" t="6003" b="6003"/>
          <a:stretch/>
        </p:blipFill>
        <p:spPr>
          <a:xfrm>
            <a:off x="137633" y="914400"/>
            <a:ext cx="8941355" cy="5211763"/>
          </a:xfrm>
        </p:spPr>
      </p:pic>
    </p:spTree>
    <p:extLst>
      <p:ext uri="{BB962C8B-B14F-4D97-AF65-F5344CB8AC3E}">
        <p14:creationId xmlns:p14="http://schemas.microsoft.com/office/powerpoint/2010/main" val="113860364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Mercado de </a:t>
            </a:r>
            <a:r>
              <a:rPr lang="en-US" dirty="0" err="1" smtClean="0"/>
              <a:t>Trabalho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8380" y="1513199"/>
            <a:ext cx="6932620" cy="5126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914401"/>
            <a:ext cx="8906199" cy="5333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Salário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0996" y="1371600"/>
            <a:ext cx="8726718" cy="531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Notícias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1274" y="1290638"/>
            <a:ext cx="8229238" cy="503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466850"/>
            <a:ext cx="9143999" cy="3697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Usuário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81000" y="6142037"/>
            <a:ext cx="8229600" cy="715963"/>
          </a:xfrm>
        </p:spPr>
        <p:txBody>
          <a:bodyPr>
            <a:normAutofit/>
          </a:bodyPr>
          <a:lstStyle/>
          <a:p>
            <a:pPr algn="ctr"/>
            <a:r>
              <a:rPr lang="en-US" sz="1800" dirty="0" err="1" smtClean="0"/>
              <a:t>Fonte</a:t>
            </a:r>
            <a:r>
              <a:rPr lang="en-US" sz="1800" dirty="0" smtClean="0"/>
              <a:t>: </a:t>
            </a:r>
            <a:r>
              <a:rPr lang="en-US" sz="1800" dirty="0" err="1" smtClean="0"/>
              <a:t>google</a:t>
            </a:r>
            <a:r>
              <a:rPr lang="en-US" sz="1800" dirty="0" smtClean="0"/>
              <a:t> images</a:t>
            </a:r>
            <a:endParaRPr lang="en-US" sz="18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799" y="1676400"/>
            <a:ext cx="4627813" cy="4403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Onde</a:t>
            </a:r>
            <a:r>
              <a:rPr lang="en-US" dirty="0" smtClean="0"/>
              <a:t> </a:t>
            </a:r>
            <a:r>
              <a:rPr lang="en-US" dirty="0" err="1" smtClean="0"/>
              <a:t>adquiriu</a:t>
            </a:r>
            <a:r>
              <a:rPr lang="en-US" dirty="0" smtClean="0"/>
              <a:t> </a:t>
            </a:r>
            <a:r>
              <a:rPr lang="en-US" dirty="0" err="1" smtClean="0"/>
              <a:t>conhecimento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área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604" y="1319213"/>
            <a:ext cx="9127120" cy="553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Vagas</a:t>
            </a:r>
            <a:r>
              <a:rPr lang="en-US" dirty="0" smtClean="0"/>
              <a:t> – 19/05/15</a:t>
            </a:r>
            <a:endParaRPr lang="en-US" dirty="0"/>
          </a:p>
        </p:txBody>
      </p:sp>
      <p:pic>
        <p:nvPicPr>
          <p:cNvPr id="4" name="Content Placeholder 3" descr="Captura de tela 2015-05-19 17.17.18.pn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4" t="6003" b="20606"/>
          <a:stretch/>
        </p:blipFill>
        <p:spPr>
          <a:xfrm>
            <a:off x="304800" y="1263294"/>
            <a:ext cx="8608943" cy="4223106"/>
          </a:xfrm>
        </p:spPr>
      </p:pic>
    </p:spTree>
    <p:extLst>
      <p:ext uri="{BB962C8B-B14F-4D97-AF65-F5344CB8AC3E}">
        <p14:creationId xmlns:p14="http://schemas.microsoft.com/office/powerpoint/2010/main" val="235666866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Captura de tela 2015-05-19 17.18.19.pn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27" t="6003" r="26497" b="6003"/>
          <a:stretch/>
        </p:blipFill>
        <p:spPr>
          <a:xfrm>
            <a:off x="528386" y="152400"/>
            <a:ext cx="7725260" cy="6400800"/>
          </a:xfrm>
        </p:spPr>
      </p:pic>
    </p:spTree>
    <p:extLst>
      <p:ext uri="{BB962C8B-B14F-4D97-AF65-F5344CB8AC3E}">
        <p14:creationId xmlns:p14="http://schemas.microsoft.com/office/powerpoint/2010/main" val="266022810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Captura de tela 2015-05-19 17.19.36.pn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6" t="6003" r="24594" b="6003"/>
          <a:stretch/>
        </p:blipFill>
        <p:spPr>
          <a:xfrm>
            <a:off x="684369" y="152400"/>
            <a:ext cx="7781494" cy="6248400"/>
          </a:xfrm>
        </p:spPr>
      </p:pic>
    </p:spTree>
    <p:extLst>
      <p:ext uri="{BB962C8B-B14F-4D97-AF65-F5344CB8AC3E}">
        <p14:creationId xmlns:p14="http://schemas.microsoft.com/office/powerpoint/2010/main" val="314231542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err="1" smtClean="0"/>
              <a:t>Concurso</a:t>
            </a:r>
            <a:r>
              <a:rPr lang="en-US" dirty="0" smtClean="0"/>
              <a:t> </a:t>
            </a:r>
            <a:r>
              <a:rPr lang="en-US" dirty="0" err="1" smtClean="0"/>
              <a:t>Instituto</a:t>
            </a:r>
            <a:r>
              <a:rPr lang="en-US" dirty="0" smtClean="0"/>
              <a:t> de </a:t>
            </a:r>
            <a:r>
              <a:rPr lang="en-US" dirty="0" err="1" smtClean="0"/>
              <a:t>Arquitetura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Informação</a:t>
            </a:r>
            <a:r>
              <a:rPr lang="en-US" dirty="0" smtClean="0"/>
              <a:t> – www.iainstitute.org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981200"/>
            <a:ext cx="8504794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Concurso</a:t>
            </a:r>
            <a:r>
              <a:rPr lang="en-US" dirty="0" smtClean="0"/>
              <a:t> IA.com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600200"/>
            <a:ext cx="6549056" cy="4729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Informações</a:t>
            </a:r>
            <a:r>
              <a:rPr lang="en-US" dirty="0" smtClean="0"/>
              <a:t> </a:t>
            </a:r>
            <a:r>
              <a:rPr lang="en-US" dirty="0" err="1" smtClean="0"/>
              <a:t>interessantes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err="1" smtClean="0"/>
              <a:t>Dia</a:t>
            </a:r>
            <a:r>
              <a:rPr lang="en-US" dirty="0" smtClean="0"/>
              <a:t> Mundial do </a:t>
            </a:r>
            <a:r>
              <a:rPr lang="en-US" dirty="0" err="1" smtClean="0"/>
              <a:t>Arquiteto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Informação</a:t>
            </a:r>
            <a:r>
              <a:rPr lang="en-US" dirty="0" smtClean="0"/>
              <a:t>: 11/02</a:t>
            </a:r>
          </a:p>
          <a:p>
            <a:endParaRPr lang="en-US" dirty="0" smtClean="0"/>
          </a:p>
          <a:p>
            <a:r>
              <a:rPr lang="en-US" dirty="0" err="1" smtClean="0"/>
              <a:t>Lista</a:t>
            </a:r>
            <a:r>
              <a:rPr lang="en-US" dirty="0" smtClean="0"/>
              <a:t> de </a:t>
            </a:r>
            <a:r>
              <a:rPr lang="en-US" dirty="0" err="1" smtClean="0"/>
              <a:t>discurssões</a:t>
            </a:r>
            <a:r>
              <a:rPr lang="en-US" dirty="0" smtClean="0"/>
              <a:t>: </a:t>
            </a:r>
            <a:r>
              <a:rPr lang="en-US" dirty="0"/>
              <a:t>http://lists.ibiblio.org/mailman/listinfo/aifia-pt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Sites de </a:t>
            </a:r>
            <a:r>
              <a:rPr lang="en-US" dirty="0" err="1" smtClean="0"/>
              <a:t>referência</a:t>
            </a:r>
            <a:r>
              <a:rPr lang="en-US" dirty="0" smtClean="0"/>
              <a:t>:</a:t>
            </a:r>
          </a:p>
          <a:p>
            <a:pPr lvl="1"/>
            <a:r>
              <a:rPr lang="en-US" dirty="0" err="1" smtClean="0"/>
              <a:t>Guilhermo</a:t>
            </a:r>
            <a:r>
              <a:rPr lang="en-US" dirty="0" smtClean="0"/>
              <a:t>: </a:t>
            </a:r>
            <a:r>
              <a:rPr lang="en-US" dirty="0" smtClean="0">
                <a:hlinkClick r:id="rId2"/>
              </a:rPr>
              <a:t>www.guilhermo.com</a:t>
            </a:r>
            <a:endParaRPr lang="en-US" dirty="0" smtClean="0"/>
          </a:p>
          <a:p>
            <a:pPr lvl="1"/>
            <a:r>
              <a:rPr lang="en-US" dirty="0" err="1" smtClean="0"/>
              <a:t>Agner</a:t>
            </a:r>
            <a:r>
              <a:rPr lang="en-US" dirty="0" smtClean="0"/>
              <a:t>: </a:t>
            </a:r>
            <a:r>
              <a:rPr lang="en-US" dirty="0" smtClean="0">
                <a:hlinkClick r:id="rId3"/>
              </a:rPr>
              <a:t>http://www.agner.com.br/</a:t>
            </a:r>
            <a:endParaRPr lang="en-US" dirty="0" smtClean="0"/>
          </a:p>
          <a:p>
            <a:pPr lvl="1"/>
            <a:r>
              <a:rPr lang="en-US" dirty="0" err="1" smtClean="0"/>
              <a:t>Instituto</a:t>
            </a:r>
            <a:r>
              <a:rPr lang="en-US" dirty="0" smtClean="0"/>
              <a:t> de </a:t>
            </a:r>
            <a:r>
              <a:rPr lang="en-US" dirty="0" err="1" smtClean="0"/>
              <a:t>Arquitetura</a:t>
            </a:r>
            <a:r>
              <a:rPr lang="en-US" dirty="0" smtClean="0"/>
              <a:t> de </a:t>
            </a:r>
            <a:r>
              <a:rPr lang="en-US" dirty="0" err="1" smtClean="0"/>
              <a:t>Informação</a:t>
            </a:r>
            <a:r>
              <a:rPr lang="en-US" dirty="0" smtClean="0"/>
              <a:t> - www.iainstitute.org</a:t>
            </a:r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Captura de tela 2015-05-19 17.01.24.pn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4" t="6003" b="6003"/>
          <a:stretch/>
        </p:blipFill>
        <p:spPr>
          <a:xfrm>
            <a:off x="80173" y="914400"/>
            <a:ext cx="9001452" cy="5211763"/>
          </a:xfrm>
        </p:spPr>
      </p:pic>
    </p:spTree>
    <p:extLst>
      <p:ext uri="{BB962C8B-B14F-4D97-AF65-F5344CB8AC3E}">
        <p14:creationId xmlns:p14="http://schemas.microsoft.com/office/powerpoint/2010/main" val="3831968474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Evento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76400"/>
            <a:ext cx="9044876" cy="414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Livros</a:t>
            </a:r>
            <a:endParaRPr lang="en-US" dirty="0"/>
          </a:p>
        </p:txBody>
      </p:sp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212850"/>
            <a:ext cx="5867400" cy="537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1295400"/>
            <a:ext cx="2667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2200" y="4038600"/>
            <a:ext cx="2616200" cy="26162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9508"/>
            <a:ext cx="6442299" cy="6838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Fontes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Apresentação</a:t>
            </a:r>
            <a:r>
              <a:rPr lang="en-US" dirty="0" smtClean="0"/>
              <a:t> </a:t>
            </a:r>
            <a:r>
              <a:rPr lang="en-US" dirty="0" err="1" smtClean="0"/>
              <a:t>Guilhermo</a:t>
            </a:r>
            <a:r>
              <a:rPr lang="en-US" dirty="0" smtClean="0"/>
              <a:t> – ENCOINFO</a:t>
            </a:r>
          </a:p>
          <a:p>
            <a:r>
              <a:rPr lang="pt-BR" dirty="0"/>
              <a:t>Uma introdução à arquitetura da informação: conceitos e </a:t>
            </a:r>
            <a:r>
              <a:rPr lang="pt-BR" dirty="0" smtClean="0"/>
              <a:t>usabilidade – Luís </a:t>
            </a:r>
            <a:r>
              <a:rPr lang="pt-BR" dirty="0" err="1" smtClean="0"/>
              <a:t>Agner</a:t>
            </a:r>
            <a:r>
              <a:rPr lang="pt-BR" dirty="0" smtClean="0"/>
              <a:t> e </a:t>
            </a:r>
            <a:r>
              <a:rPr lang="en-US" dirty="0"/>
              <a:t>Fabio </a:t>
            </a:r>
            <a:r>
              <a:rPr lang="en-US" dirty="0" err="1"/>
              <a:t>Luiz</a:t>
            </a:r>
            <a:r>
              <a:rPr lang="en-US" dirty="0"/>
              <a:t> </a:t>
            </a:r>
            <a:r>
              <a:rPr lang="en-US" dirty="0" err="1"/>
              <a:t>Carneiro</a:t>
            </a:r>
            <a:r>
              <a:rPr lang="en-US" dirty="0"/>
              <a:t> </a:t>
            </a:r>
            <a:r>
              <a:rPr lang="en-US" dirty="0" err="1" smtClean="0"/>
              <a:t>Mourilhe</a:t>
            </a:r>
            <a:r>
              <a:rPr lang="en-US" dirty="0" smtClean="0"/>
              <a:t> Silva </a:t>
            </a:r>
          </a:p>
          <a:p>
            <a:r>
              <a:rPr lang="en-US" dirty="0" smtClean="0"/>
              <a:t>Sites: </a:t>
            </a:r>
          </a:p>
          <a:p>
            <a:pPr lvl="1"/>
            <a:r>
              <a:rPr lang="en-US" dirty="0" err="1" smtClean="0"/>
              <a:t>Arquitetura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Informação.com</a:t>
            </a:r>
            <a:endParaRPr lang="en-US" dirty="0" smtClean="0"/>
          </a:p>
          <a:p>
            <a:pPr lvl="1"/>
            <a:r>
              <a:rPr lang="en-US" dirty="0"/>
              <a:t>www.iainstitute.org</a:t>
            </a:r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Quem</a:t>
            </a:r>
            <a:r>
              <a:rPr lang="en-US" dirty="0" smtClean="0"/>
              <a:t> é </a:t>
            </a:r>
            <a:r>
              <a:rPr lang="en-US" dirty="0" err="1" smtClean="0"/>
              <a:t>Arquiteto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Informação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pt-BR" dirty="0" smtClean="0"/>
              <a:t>Segundo </a:t>
            </a:r>
            <a:r>
              <a:rPr lang="en-US" dirty="0" smtClean="0"/>
              <a:t>WURMAN(2003)</a:t>
            </a:r>
            <a:r>
              <a:rPr lang="pt-BR" dirty="0" smtClean="0"/>
              <a:t>:</a:t>
            </a:r>
          </a:p>
          <a:p>
            <a:r>
              <a:rPr lang="pt-BR" dirty="0" smtClean="0"/>
              <a:t>“</a:t>
            </a:r>
            <a:r>
              <a:rPr lang="pt-BR" dirty="0"/>
              <a:t>indivíduo que organiza padrões inerentes aos dados, transformando o que é complexo em </a:t>
            </a:r>
            <a:r>
              <a:rPr lang="pt-BR" dirty="0" smtClean="0"/>
              <a:t>algo claro</a:t>
            </a:r>
            <a:r>
              <a:rPr lang="pt-BR" dirty="0"/>
              <a:t>”. </a:t>
            </a:r>
            <a:endParaRPr lang="pt-BR" dirty="0" smtClean="0"/>
          </a:p>
          <a:p>
            <a:endParaRPr lang="pt-BR" dirty="0" smtClean="0"/>
          </a:p>
          <a:p>
            <a:r>
              <a:rPr lang="pt-BR" dirty="0" smtClean="0"/>
              <a:t>uma </a:t>
            </a:r>
            <a:r>
              <a:rPr lang="pt-BR" dirty="0"/>
              <a:t>pessoa que “cria a estrutura ou o mapa de determinada informação, </a:t>
            </a:r>
            <a:r>
              <a:rPr lang="pt-BR" dirty="0" smtClean="0"/>
              <a:t>de modo </a:t>
            </a:r>
            <a:r>
              <a:rPr lang="pt-BR" dirty="0"/>
              <a:t>a possibilitar a outras que criem o seu caminho pessoal, em direção ao conhecimento”. </a:t>
            </a:r>
            <a:endParaRPr lang="pt-BR" dirty="0" smtClean="0"/>
          </a:p>
          <a:p>
            <a:endParaRPr lang="pt-BR" dirty="0" smtClean="0"/>
          </a:p>
          <a:p>
            <a:r>
              <a:rPr lang="pt-BR" dirty="0" smtClean="0"/>
              <a:t>“</a:t>
            </a:r>
            <a:r>
              <a:rPr lang="pt-BR" dirty="0" err="1"/>
              <a:t>A.I.</a:t>
            </a:r>
            <a:r>
              <a:rPr lang="pt-BR" dirty="0"/>
              <a:t> é a profissão emergente </a:t>
            </a:r>
            <a:r>
              <a:rPr lang="pt-BR" dirty="0" smtClean="0"/>
              <a:t>do século </a:t>
            </a:r>
            <a:r>
              <a:rPr lang="pt-BR" dirty="0"/>
              <a:t>XXI, cujo escopo é formado por necessidades atuais, focalizadas na clareza, na </a:t>
            </a:r>
            <a:r>
              <a:rPr lang="pt-BR" dirty="0" smtClean="0"/>
              <a:t>compreensão humana </a:t>
            </a:r>
            <a:r>
              <a:rPr lang="pt-BR" dirty="0"/>
              <a:t>e na ciência da organização da informação”.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644</TotalTime>
  <Words>706</Words>
  <Application>Microsoft Macintosh PowerPoint</Application>
  <PresentationFormat>On-screen Show (4:3)</PresentationFormat>
  <Paragraphs>144</Paragraphs>
  <Slides>80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80</vt:i4>
      </vt:variant>
    </vt:vector>
  </HeadingPairs>
  <TitlesOfParts>
    <vt:vector size="81" baseType="lpstr">
      <vt:lpstr>Tema do Office</vt:lpstr>
      <vt:lpstr>Arquitetura da Informação</vt:lpstr>
      <vt:lpstr>PowerPoint Presentation</vt:lpstr>
      <vt:lpstr>Informação</vt:lpstr>
      <vt:lpstr>Internet e as mídias sociais</vt:lpstr>
      <vt:lpstr>O que é usabilidade?</vt:lpstr>
      <vt:lpstr>Usabilidade não é apenas o usuário conseguir usar o produto!</vt:lpstr>
      <vt:lpstr>Usuário</vt:lpstr>
      <vt:lpstr>PowerPoint Presentation</vt:lpstr>
      <vt:lpstr>Quem é Arquiteto da Informação?</vt:lpstr>
      <vt:lpstr>Arquiteto da Informação</vt:lpstr>
      <vt:lpstr>PowerPoint Presentation</vt:lpstr>
      <vt:lpstr>PowerPoint Presentation</vt:lpstr>
      <vt:lpstr>Como surgiu a Arquitetura de Informação?</vt:lpstr>
      <vt:lpstr>PowerPoint Presentation</vt:lpstr>
      <vt:lpstr>Multidisciplinar</vt:lpstr>
      <vt:lpstr>PowerPoint Presentation</vt:lpstr>
      <vt:lpstr>PowerPoint Presentation</vt:lpstr>
      <vt:lpstr>Exemplo</vt:lpstr>
      <vt:lpstr>Mapa da linha de trem de Yamanote - Tóquio</vt:lpstr>
      <vt:lpstr>Por que Usabilidade e Arquitetura da Informação são importantes?</vt:lpstr>
      <vt:lpstr>PowerPoint Presentation</vt:lpstr>
      <vt:lpstr>PowerPoint Presentation</vt:lpstr>
      <vt:lpstr>PowerPoint Presentation</vt:lpstr>
      <vt:lpstr>Organizar a web é fácil?</vt:lpstr>
      <vt:lpstr>Submarino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Espaço Virtual</vt:lpstr>
      <vt:lpstr>PowerPoint Presentation</vt:lpstr>
      <vt:lpstr>PowerPoint Presentation</vt:lpstr>
      <vt:lpstr>Extra.com</vt:lpstr>
      <vt:lpstr>PowerPoint Presentation</vt:lpstr>
      <vt:lpstr>Dificuldades</vt:lpstr>
      <vt:lpstr>Refrigerador / Geladeira</vt:lpstr>
      <vt:lpstr>PowerPoint Presentation</vt:lpstr>
      <vt:lpstr>PowerPoint Presentation</vt:lpstr>
      <vt:lpstr>PowerPoint Presentation</vt:lpstr>
      <vt:lpstr>Como chamar isso?</vt:lpstr>
      <vt:lpstr>Algumas lojas chamam</vt:lpstr>
      <vt:lpstr>E isso?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Palavra da busca: HD</vt:lpstr>
      <vt:lpstr>PowerPoint Presentation</vt:lpstr>
      <vt:lpstr>PowerPoint Presentation</vt:lpstr>
      <vt:lpstr>Algumas Heurísticas</vt:lpstr>
      <vt:lpstr>Heurísticas de Nielsen</vt:lpstr>
      <vt:lpstr>Minimizar a sobrecarga do usuário</vt:lpstr>
      <vt:lpstr>Feedback</vt:lpstr>
      <vt:lpstr>Atalhos</vt:lpstr>
      <vt:lpstr>Boas mensagens de erro</vt:lpstr>
      <vt:lpstr>PowerPoint Presentation</vt:lpstr>
      <vt:lpstr>PowerPoint Presentation</vt:lpstr>
      <vt:lpstr>Mercado de Trabalho</vt:lpstr>
      <vt:lpstr>PowerPoint Presentation</vt:lpstr>
      <vt:lpstr>Salário</vt:lpstr>
      <vt:lpstr>Notícias</vt:lpstr>
      <vt:lpstr>PowerPoint Presentation</vt:lpstr>
      <vt:lpstr>Onde adquiriu conhecimento na área?</vt:lpstr>
      <vt:lpstr>Vagas – 19/05/15</vt:lpstr>
      <vt:lpstr>PowerPoint Presentation</vt:lpstr>
      <vt:lpstr>PowerPoint Presentation</vt:lpstr>
      <vt:lpstr> </vt:lpstr>
      <vt:lpstr>Concurso IA.com</vt:lpstr>
      <vt:lpstr>Informações interessantes</vt:lpstr>
      <vt:lpstr>PowerPoint Presentation</vt:lpstr>
      <vt:lpstr>Evento</vt:lpstr>
      <vt:lpstr>Livros</vt:lpstr>
      <vt:lpstr>Fontes: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lilian</dc:creator>
  <cp:lastModifiedBy>sdas dsad</cp:lastModifiedBy>
  <cp:revision>43</cp:revision>
  <dcterms:created xsi:type="dcterms:W3CDTF">2012-04-27T01:50:18Z</dcterms:created>
  <dcterms:modified xsi:type="dcterms:W3CDTF">2015-05-19T20:27:23Z</dcterms:modified>
</cp:coreProperties>
</file>